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8"/>
  </p:notesMasterIdLst>
  <p:handoutMasterIdLst>
    <p:handoutMasterId r:id="rId59"/>
  </p:handoutMasterIdLst>
  <p:sldIdLst>
    <p:sldId id="268" r:id="rId3"/>
    <p:sldId id="269" r:id="rId4"/>
    <p:sldId id="338" r:id="rId5"/>
    <p:sldId id="392" r:id="rId6"/>
    <p:sldId id="279" r:id="rId7"/>
    <p:sldId id="379" r:id="rId8"/>
    <p:sldId id="378" r:id="rId9"/>
    <p:sldId id="391" r:id="rId10"/>
    <p:sldId id="288" r:id="rId11"/>
    <p:sldId id="280" r:id="rId12"/>
    <p:sldId id="343" r:id="rId13"/>
    <p:sldId id="281" r:id="rId14"/>
    <p:sldId id="300" r:id="rId15"/>
    <p:sldId id="301" r:id="rId16"/>
    <p:sldId id="271" r:id="rId17"/>
    <p:sldId id="393" r:id="rId18"/>
    <p:sldId id="355" r:id="rId19"/>
    <p:sldId id="282" r:id="rId20"/>
    <p:sldId id="375" r:id="rId21"/>
    <p:sldId id="376" r:id="rId22"/>
    <p:sldId id="302" r:id="rId23"/>
    <p:sldId id="319" r:id="rId24"/>
    <p:sldId id="310" r:id="rId25"/>
    <p:sldId id="311" r:id="rId26"/>
    <p:sldId id="306" r:id="rId27"/>
    <p:sldId id="346" r:id="rId28"/>
    <p:sldId id="326" r:id="rId29"/>
    <p:sldId id="331" r:id="rId30"/>
    <p:sldId id="320" r:id="rId31"/>
    <p:sldId id="345" r:id="rId32"/>
    <p:sldId id="316" r:id="rId33"/>
    <p:sldId id="366" r:id="rId34"/>
    <p:sldId id="381" r:id="rId35"/>
    <p:sldId id="380" r:id="rId36"/>
    <p:sldId id="389" r:id="rId37"/>
    <p:sldId id="390" r:id="rId38"/>
    <p:sldId id="382" r:id="rId39"/>
    <p:sldId id="387" r:id="rId40"/>
    <p:sldId id="388" r:id="rId41"/>
    <p:sldId id="312" r:id="rId42"/>
    <p:sldId id="371" r:id="rId43"/>
    <p:sldId id="322" r:id="rId44"/>
    <p:sldId id="314" r:id="rId45"/>
    <p:sldId id="374" r:id="rId46"/>
    <p:sldId id="356" r:id="rId47"/>
    <p:sldId id="357" r:id="rId48"/>
    <p:sldId id="370" r:id="rId49"/>
    <p:sldId id="377" r:id="rId50"/>
    <p:sldId id="358" r:id="rId51"/>
    <p:sldId id="369" r:id="rId52"/>
    <p:sldId id="323" r:id="rId53"/>
    <p:sldId id="337" r:id="rId54"/>
    <p:sldId id="278" r:id="rId55"/>
    <p:sldId id="341" r:id="rId56"/>
    <p:sldId id="34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320" userDrawn="1">
          <p15:clr>
            <a:srgbClr val="A4A3A4"/>
          </p15:clr>
        </p15:guide>
        <p15:guide id="2" orient="horz" pos="1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DCFF"/>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115" autoAdjust="0"/>
  </p:normalViewPr>
  <p:slideViewPr>
    <p:cSldViewPr snapToGrid="0">
      <p:cViewPr varScale="1">
        <p:scale>
          <a:sx n="95" d="100"/>
          <a:sy n="95" d="100"/>
        </p:scale>
        <p:origin x="468" y="90"/>
      </p:cViewPr>
      <p:guideLst>
        <p:guide pos="1320"/>
        <p:guide orient="horz" pos="112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842"/>
    </p:cViewPr>
  </p:sorterViewPr>
  <p:notesViewPr>
    <p:cSldViewPr snapToGrid="0">
      <p:cViewPr varScale="1">
        <p:scale>
          <a:sx n="89" d="100"/>
          <a:sy n="89" d="100"/>
        </p:scale>
        <p:origin x="379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diagrams/_rels/data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image" Target="../media/image94.png"/><Relationship Id="rId4" Type="http://schemas.microsoft.com/office/2007/relationships/hdphoto" Target="../media/hdphoto1.wdp"/></Relationships>
</file>

<file path=ppt/diagrams/_rels/drawing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image" Target="../media/image94.png"/><Relationship Id="rId4" Type="http://schemas.microsoft.com/office/2007/relationships/hdphoto" Target="../media/hdphoto1.wdp"/></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25BE1-5216-4905-BFA8-3A50E745A0F1}" type="doc">
      <dgm:prSet loTypeId="urn:microsoft.com/office/officeart/2005/8/layout/target1" loCatId="relationship" qsTypeId="urn:microsoft.com/office/officeart/2005/8/quickstyle/simple4" qsCatId="simple" csTypeId="urn:microsoft.com/office/officeart/2005/8/colors/colorful1" csCatId="colorful" phldr="1"/>
      <dgm:spPr/>
    </dgm:pt>
    <dgm:pt modelId="{31A511EF-82E6-46F2-8D56-3B41766940E2}">
      <dgm:prSet custT="1"/>
      <dgm:spPr/>
      <dgm:t>
        <a:bodyPr/>
        <a:lstStyle/>
        <a:p>
          <a:pPr marR="0" rtl="0" eaLnBrk="1" fontAlgn="base" latinLnBrk="0" hangingPunct="1">
            <a:buClrTx/>
            <a:buSzTx/>
            <a:buFontTx/>
            <a:tabLst/>
          </a:pPr>
          <a:r>
            <a:rPr lang="en-US" sz="1400" b="1" i="1" dirty="0" smtClean="0">
              <a:latin typeface="+mn-lt"/>
            </a:rPr>
            <a:t>Servers</a:t>
          </a:r>
        </a:p>
      </dgm:t>
    </dgm:pt>
    <dgm:pt modelId="{558EBD23-69F9-4C9C-951B-35AE04F45DF2}" type="parTrans" cxnId="{2FD75CCC-F144-4E90-A89B-6B8CF534C6A7}">
      <dgm:prSet/>
      <dgm:spPr/>
      <dgm:t>
        <a:bodyPr/>
        <a:lstStyle/>
        <a:p>
          <a:endParaRPr lang="en-US">
            <a:latin typeface="+mn-lt"/>
          </a:endParaRPr>
        </a:p>
      </dgm:t>
    </dgm:pt>
    <dgm:pt modelId="{D9852E9F-9249-4BC7-9ED7-52FD5BC25B0D}" type="sibTrans" cxnId="{2FD75CCC-F144-4E90-A89B-6B8CF534C6A7}">
      <dgm:prSet/>
      <dgm:spPr/>
      <dgm:t>
        <a:bodyPr/>
        <a:lstStyle/>
        <a:p>
          <a:endParaRPr lang="en-US">
            <a:latin typeface="+mn-lt"/>
          </a:endParaRPr>
        </a:p>
      </dgm:t>
    </dgm:pt>
    <dgm:pt modelId="{7857A2B9-82F1-47E0-A1E4-CF4F93602F77}">
      <dgm:prSet custT="1"/>
      <dgm:spPr/>
      <dgm:t>
        <a:bodyPr/>
        <a:lstStyle/>
        <a:p>
          <a:pPr marR="0" rtl="0" eaLnBrk="1" fontAlgn="base" latinLnBrk="0" hangingPunct="1">
            <a:buClrTx/>
            <a:buSzTx/>
            <a:buFontTx/>
            <a:tabLst/>
          </a:pPr>
          <a:r>
            <a:rPr kumimoji="0" lang="en-US" sz="1400" b="1" i="1" u="none" strike="noStrike" cap="none" normalizeH="0" baseline="0" dirty="0" smtClean="0">
              <a:ln/>
              <a:effectLst/>
              <a:latin typeface="+mn-lt"/>
            </a:rPr>
            <a:t>Operating Systems</a:t>
          </a:r>
        </a:p>
      </dgm:t>
    </dgm:pt>
    <dgm:pt modelId="{4CF2B930-4CBC-4FEC-8F76-E4271D22ACC1}" type="parTrans" cxnId="{48216F9C-11C3-49EB-906D-D6D952E132F7}">
      <dgm:prSet/>
      <dgm:spPr/>
      <dgm:t>
        <a:bodyPr/>
        <a:lstStyle/>
        <a:p>
          <a:endParaRPr lang="en-US">
            <a:latin typeface="+mn-lt"/>
          </a:endParaRPr>
        </a:p>
      </dgm:t>
    </dgm:pt>
    <dgm:pt modelId="{FBF4032C-6BF0-45B2-963F-81F9DEBFE1BC}" type="sibTrans" cxnId="{48216F9C-11C3-49EB-906D-D6D952E132F7}">
      <dgm:prSet/>
      <dgm:spPr/>
      <dgm:t>
        <a:bodyPr/>
        <a:lstStyle/>
        <a:p>
          <a:endParaRPr lang="en-US">
            <a:latin typeface="+mn-lt"/>
          </a:endParaRPr>
        </a:p>
      </dgm:t>
    </dgm:pt>
    <dgm:pt modelId="{03337ACD-F6EB-47F6-962B-BCAB797F4C33}">
      <dgm:prSet custT="1"/>
      <dgm:spPr/>
      <dgm:t>
        <a:bodyPr/>
        <a:lstStyle/>
        <a:p>
          <a:r>
            <a:rPr lang="en-US" sz="1400" b="1" i="1" dirty="0" smtClean="0"/>
            <a:t>Packages</a:t>
          </a:r>
          <a:endParaRPr lang="en-US" sz="1400" b="1" i="1" dirty="0"/>
        </a:p>
      </dgm:t>
    </dgm:pt>
    <dgm:pt modelId="{444320BA-D425-417E-B346-C437B83B16ED}" type="parTrans" cxnId="{BB3174F0-21FC-430B-AD84-94E4749C4C94}">
      <dgm:prSet/>
      <dgm:spPr/>
      <dgm:t>
        <a:bodyPr/>
        <a:lstStyle/>
        <a:p>
          <a:endParaRPr lang="en-US"/>
        </a:p>
      </dgm:t>
    </dgm:pt>
    <dgm:pt modelId="{E632B9B1-8F43-435E-B748-64B4D46466B0}" type="sibTrans" cxnId="{BB3174F0-21FC-430B-AD84-94E4749C4C94}">
      <dgm:prSet/>
      <dgm:spPr/>
      <dgm:t>
        <a:bodyPr/>
        <a:lstStyle/>
        <a:p>
          <a:endParaRPr lang="en-US"/>
        </a:p>
      </dgm:t>
    </dgm:pt>
    <dgm:pt modelId="{EA0DEDBB-68A7-440A-983B-CAB5F7273A72}">
      <dgm:prSet custT="1"/>
      <dgm:spPr/>
      <dgm:t>
        <a:bodyPr/>
        <a:lstStyle/>
        <a:p>
          <a:r>
            <a:rPr kumimoji="0" lang="en-US" sz="1400" b="1" i="1" u="none" strike="noStrike" cap="none" normalizeH="0" baseline="0" dirty="0" smtClean="0">
              <a:ln/>
              <a:effectLst/>
              <a:latin typeface="+mn-lt"/>
            </a:rPr>
            <a:t>Languages</a:t>
          </a:r>
          <a:endParaRPr lang="en-US" sz="1400" b="1" i="1" dirty="0"/>
        </a:p>
      </dgm:t>
    </dgm:pt>
    <dgm:pt modelId="{F90C3504-551C-4223-A861-5568974FE38E}" type="parTrans" cxnId="{55138B8A-347D-4DD8-B9B2-21ED8020F6FB}">
      <dgm:prSet/>
      <dgm:spPr/>
      <dgm:t>
        <a:bodyPr/>
        <a:lstStyle/>
        <a:p>
          <a:endParaRPr lang="en-US"/>
        </a:p>
      </dgm:t>
    </dgm:pt>
    <dgm:pt modelId="{757BB93C-E65E-4C65-8071-E355E715DB70}" type="sibTrans" cxnId="{55138B8A-347D-4DD8-B9B2-21ED8020F6FB}">
      <dgm:prSet/>
      <dgm:spPr/>
      <dgm:t>
        <a:bodyPr/>
        <a:lstStyle/>
        <a:p>
          <a:endParaRPr lang="en-US"/>
        </a:p>
      </dgm:t>
    </dgm:pt>
    <dgm:pt modelId="{3F365547-0919-4C94-A54E-69A7DF73309A}">
      <dgm:prSet custT="1"/>
      <dgm:spPr/>
      <dgm:t>
        <a:bodyPr/>
        <a:lstStyle/>
        <a:p>
          <a:pPr marR="0" rtl="0" eaLnBrk="1" fontAlgn="base" latinLnBrk="0" hangingPunct="1">
            <a:buClrTx/>
            <a:buSzTx/>
            <a:buFontTx/>
            <a:tabLst/>
          </a:pPr>
          <a:r>
            <a:rPr kumimoji="0" lang="en-US" sz="1400" b="1" i="1" u="none" strike="noStrike" cap="none" normalizeH="0" baseline="0" dirty="0" smtClean="0">
              <a:ln/>
              <a:effectLst/>
              <a:latin typeface="+mn-lt"/>
            </a:rPr>
            <a:t>Product</a:t>
          </a:r>
        </a:p>
      </dgm:t>
    </dgm:pt>
    <dgm:pt modelId="{A8D71198-7393-4BB2-A6DF-A980A7496AE3}" type="sibTrans" cxnId="{0FBA7D36-4A19-459D-8DE1-94836224200A}">
      <dgm:prSet/>
      <dgm:spPr/>
      <dgm:t>
        <a:bodyPr/>
        <a:lstStyle/>
        <a:p>
          <a:endParaRPr lang="en-US">
            <a:latin typeface="+mn-lt"/>
          </a:endParaRPr>
        </a:p>
      </dgm:t>
    </dgm:pt>
    <dgm:pt modelId="{36F3B829-1134-43FE-9040-CCCFCF9016EB}" type="parTrans" cxnId="{0FBA7D36-4A19-459D-8DE1-94836224200A}">
      <dgm:prSet/>
      <dgm:spPr/>
      <dgm:t>
        <a:bodyPr/>
        <a:lstStyle/>
        <a:p>
          <a:endParaRPr lang="en-US">
            <a:latin typeface="+mn-lt"/>
          </a:endParaRPr>
        </a:p>
      </dgm:t>
    </dgm:pt>
    <dgm:pt modelId="{B79CC169-3EBF-40A3-B3BE-FC393B8D1F65}" type="pres">
      <dgm:prSet presAssocID="{94425BE1-5216-4905-BFA8-3A50E745A0F1}" presName="composite" presStyleCnt="0">
        <dgm:presLayoutVars>
          <dgm:chMax val="5"/>
          <dgm:dir/>
          <dgm:resizeHandles val="exact"/>
        </dgm:presLayoutVars>
      </dgm:prSet>
      <dgm:spPr/>
    </dgm:pt>
    <dgm:pt modelId="{77119847-F680-468B-B41F-9D4C95331623}" type="pres">
      <dgm:prSet presAssocID="{31A511EF-82E6-46F2-8D56-3B41766940E2}" presName="circle1" presStyleLbl="lnNode1" presStyleIdx="0" presStyleCnt="5"/>
      <dgm:spPr/>
      <dgm:t>
        <a:bodyPr/>
        <a:lstStyle/>
        <a:p>
          <a:endParaRPr lang="en-US"/>
        </a:p>
      </dgm:t>
    </dgm:pt>
    <dgm:pt modelId="{E2FC8E11-89F4-4CBD-B17A-29DEACA0589B}" type="pres">
      <dgm:prSet presAssocID="{31A511EF-82E6-46F2-8D56-3B41766940E2}" presName="text1" presStyleLbl="revTx" presStyleIdx="0" presStyleCnt="5">
        <dgm:presLayoutVars>
          <dgm:bulletEnabled val="1"/>
        </dgm:presLayoutVars>
      </dgm:prSet>
      <dgm:spPr/>
      <dgm:t>
        <a:bodyPr/>
        <a:lstStyle/>
        <a:p>
          <a:endParaRPr lang="en-US"/>
        </a:p>
      </dgm:t>
    </dgm:pt>
    <dgm:pt modelId="{874201E2-B462-4BE5-9C38-B4EDA1E28445}" type="pres">
      <dgm:prSet presAssocID="{31A511EF-82E6-46F2-8D56-3B41766940E2}" presName="line1" presStyleLbl="callout" presStyleIdx="0" presStyleCnt="10"/>
      <dgm:spPr/>
    </dgm:pt>
    <dgm:pt modelId="{E58BBAA0-5EA0-45E4-AB82-7CE7A8D6AD5F}" type="pres">
      <dgm:prSet presAssocID="{31A511EF-82E6-46F2-8D56-3B41766940E2}" presName="d1" presStyleLbl="callout" presStyleIdx="1" presStyleCnt="10"/>
      <dgm:spPr/>
    </dgm:pt>
    <dgm:pt modelId="{7B3009B4-1491-4ACC-AEDE-C223A02F7ECA}" type="pres">
      <dgm:prSet presAssocID="{7857A2B9-82F1-47E0-A1E4-CF4F93602F77}" presName="circle2" presStyleLbl="lnNode1" presStyleIdx="1" presStyleCnt="5"/>
      <dgm:spPr/>
    </dgm:pt>
    <dgm:pt modelId="{461565E2-7B46-4FCB-A333-01D7C861F14B}" type="pres">
      <dgm:prSet presAssocID="{7857A2B9-82F1-47E0-A1E4-CF4F93602F77}" presName="text2" presStyleLbl="revTx" presStyleIdx="1" presStyleCnt="5">
        <dgm:presLayoutVars>
          <dgm:bulletEnabled val="1"/>
        </dgm:presLayoutVars>
      </dgm:prSet>
      <dgm:spPr/>
      <dgm:t>
        <a:bodyPr/>
        <a:lstStyle/>
        <a:p>
          <a:endParaRPr lang="en-US"/>
        </a:p>
      </dgm:t>
    </dgm:pt>
    <dgm:pt modelId="{886F7CAD-B91C-4F98-9F93-3B13FD714F6E}" type="pres">
      <dgm:prSet presAssocID="{7857A2B9-82F1-47E0-A1E4-CF4F93602F77}" presName="line2" presStyleLbl="callout" presStyleIdx="2" presStyleCnt="10"/>
      <dgm:spPr/>
    </dgm:pt>
    <dgm:pt modelId="{D8480EEE-62E5-4290-8A8B-9F3A4CB78ED6}" type="pres">
      <dgm:prSet presAssocID="{7857A2B9-82F1-47E0-A1E4-CF4F93602F77}" presName="d2" presStyleLbl="callout" presStyleIdx="3" presStyleCnt="10"/>
      <dgm:spPr/>
    </dgm:pt>
    <dgm:pt modelId="{72B29644-6857-418E-A7B8-2876039D8905}" type="pres">
      <dgm:prSet presAssocID="{03337ACD-F6EB-47F6-962B-BCAB797F4C33}" presName="circle3" presStyleLbl="lnNode1" presStyleIdx="2" presStyleCnt="5"/>
      <dgm:spPr/>
    </dgm:pt>
    <dgm:pt modelId="{D9A392A9-F387-4D8C-8B91-112982FFF8A7}" type="pres">
      <dgm:prSet presAssocID="{03337ACD-F6EB-47F6-962B-BCAB797F4C33}" presName="text3" presStyleLbl="revTx" presStyleIdx="2" presStyleCnt="5">
        <dgm:presLayoutVars>
          <dgm:bulletEnabled val="1"/>
        </dgm:presLayoutVars>
      </dgm:prSet>
      <dgm:spPr/>
      <dgm:t>
        <a:bodyPr/>
        <a:lstStyle/>
        <a:p>
          <a:endParaRPr lang="en-US"/>
        </a:p>
      </dgm:t>
    </dgm:pt>
    <dgm:pt modelId="{5B5C8D7C-5876-4981-8223-37B3C0F0F6BE}" type="pres">
      <dgm:prSet presAssocID="{03337ACD-F6EB-47F6-962B-BCAB797F4C33}" presName="line3" presStyleLbl="callout" presStyleIdx="4" presStyleCnt="10"/>
      <dgm:spPr/>
    </dgm:pt>
    <dgm:pt modelId="{D9735FB2-E74A-4155-A8EA-8101BDC74DE5}" type="pres">
      <dgm:prSet presAssocID="{03337ACD-F6EB-47F6-962B-BCAB797F4C33}" presName="d3" presStyleLbl="callout" presStyleIdx="5" presStyleCnt="10"/>
      <dgm:spPr/>
    </dgm:pt>
    <dgm:pt modelId="{0FD0C830-7906-4CAA-92B6-839061F36915}" type="pres">
      <dgm:prSet presAssocID="{EA0DEDBB-68A7-440A-983B-CAB5F7273A72}" presName="circle4" presStyleLbl="lnNode1" presStyleIdx="3" presStyleCnt="5"/>
      <dgm:spPr/>
    </dgm:pt>
    <dgm:pt modelId="{3D98055C-F9C9-47B0-93F1-53E2BF8E4B2B}" type="pres">
      <dgm:prSet presAssocID="{EA0DEDBB-68A7-440A-983B-CAB5F7273A72}" presName="text4" presStyleLbl="revTx" presStyleIdx="3" presStyleCnt="5">
        <dgm:presLayoutVars>
          <dgm:bulletEnabled val="1"/>
        </dgm:presLayoutVars>
      </dgm:prSet>
      <dgm:spPr/>
      <dgm:t>
        <a:bodyPr/>
        <a:lstStyle/>
        <a:p>
          <a:endParaRPr lang="en-US"/>
        </a:p>
      </dgm:t>
    </dgm:pt>
    <dgm:pt modelId="{DFBED456-4F8D-4645-A70A-15216962D359}" type="pres">
      <dgm:prSet presAssocID="{EA0DEDBB-68A7-440A-983B-CAB5F7273A72}" presName="line4" presStyleLbl="callout" presStyleIdx="6" presStyleCnt="10"/>
      <dgm:spPr/>
    </dgm:pt>
    <dgm:pt modelId="{D1DE5FA4-6E60-4B85-A272-626EC9FD74D1}" type="pres">
      <dgm:prSet presAssocID="{EA0DEDBB-68A7-440A-983B-CAB5F7273A72}" presName="d4" presStyleLbl="callout" presStyleIdx="7" presStyleCnt="10"/>
      <dgm:spPr/>
    </dgm:pt>
    <dgm:pt modelId="{93C8E7EE-A229-4CD5-84B5-9B838FC459F0}" type="pres">
      <dgm:prSet presAssocID="{3F365547-0919-4C94-A54E-69A7DF73309A}" presName="circle5" presStyleLbl="lnNode1" presStyleIdx="4" presStyleCnt="5"/>
      <dgm:spPr/>
    </dgm:pt>
    <dgm:pt modelId="{E167125A-294E-4C50-9F02-989CD507B3E5}" type="pres">
      <dgm:prSet presAssocID="{3F365547-0919-4C94-A54E-69A7DF73309A}" presName="text5" presStyleLbl="revTx" presStyleIdx="4" presStyleCnt="5">
        <dgm:presLayoutVars>
          <dgm:bulletEnabled val="1"/>
        </dgm:presLayoutVars>
      </dgm:prSet>
      <dgm:spPr/>
      <dgm:t>
        <a:bodyPr/>
        <a:lstStyle/>
        <a:p>
          <a:endParaRPr lang="en-US"/>
        </a:p>
      </dgm:t>
    </dgm:pt>
    <dgm:pt modelId="{B30CD5A4-4DB3-4209-BB5C-B00E9B656F69}" type="pres">
      <dgm:prSet presAssocID="{3F365547-0919-4C94-A54E-69A7DF73309A}" presName="line5" presStyleLbl="callout" presStyleIdx="8" presStyleCnt="10"/>
      <dgm:spPr/>
    </dgm:pt>
    <dgm:pt modelId="{C2ACDC33-D20A-4829-AEF2-A0D4BC490CB3}" type="pres">
      <dgm:prSet presAssocID="{3F365547-0919-4C94-A54E-69A7DF73309A}" presName="d5" presStyleLbl="callout" presStyleIdx="9" presStyleCnt="10"/>
      <dgm:spPr/>
    </dgm:pt>
  </dgm:ptLst>
  <dgm:cxnLst>
    <dgm:cxn modelId="{48216F9C-11C3-49EB-906D-D6D952E132F7}" srcId="{94425BE1-5216-4905-BFA8-3A50E745A0F1}" destId="{7857A2B9-82F1-47E0-A1E4-CF4F93602F77}" srcOrd="1" destOrd="0" parTransId="{4CF2B930-4CBC-4FEC-8F76-E4271D22ACC1}" sibTransId="{FBF4032C-6BF0-45B2-963F-81F9DEBFE1BC}"/>
    <dgm:cxn modelId="{EB435169-F3BF-46FC-91D8-E0E45A9A0200}" type="presOf" srcId="{7857A2B9-82F1-47E0-A1E4-CF4F93602F77}" destId="{461565E2-7B46-4FCB-A333-01D7C861F14B}" srcOrd="0" destOrd="0" presId="urn:microsoft.com/office/officeart/2005/8/layout/target1"/>
    <dgm:cxn modelId="{2FD75CCC-F144-4E90-A89B-6B8CF534C6A7}" srcId="{94425BE1-5216-4905-BFA8-3A50E745A0F1}" destId="{31A511EF-82E6-46F2-8D56-3B41766940E2}" srcOrd="0" destOrd="0" parTransId="{558EBD23-69F9-4C9C-951B-35AE04F45DF2}" sibTransId="{D9852E9F-9249-4BC7-9ED7-52FD5BC25B0D}"/>
    <dgm:cxn modelId="{DF8DDAAF-5517-41BC-8B72-8590BCA567EE}" type="presOf" srcId="{31A511EF-82E6-46F2-8D56-3B41766940E2}" destId="{E2FC8E11-89F4-4CBD-B17A-29DEACA0589B}" srcOrd="0" destOrd="0" presId="urn:microsoft.com/office/officeart/2005/8/layout/target1"/>
    <dgm:cxn modelId="{B727CB85-7D57-421C-B8C7-52D54C4C5155}" type="presOf" srcId="{94425BE1-5216-4905-BFA8-3A50E745A0F1}" destId="{B79CC169-3EBF-40A3-B3BE-FC393B8D1F65}" srcOrd="0" destOrd="0" presId="urn:microsoft.com/office/officeart/2005/8/layout/target1"/>
    <dgm:cxn modelId="{BB3174F0-21FC-430B-AD84-94E4749C4C94}" srcId="{94425BE1-5216-4905-BFA8-3A50E745A0F1}" destId="{03337ACD-F6EB-47F6-962B-BCAB797F4C33}" srcOrd="2" destOrd="0" parTransId="{444320BA-D425-417E-B346-C437B83B16ED}" sibTransId="{E632B9B1-8F43-435E-B748-64B4D46466B0}"/>
    <dgm:cxn modelId="{0FBA7D36-4A19-459D-8DE1-94836224200A}" srcId="{94425BE1-5216-4905-BFA8-3A50E745A0F1}" destId="{3F365547-0919-4C94-A54E-69A7DF73309A}" srcOrd="4" destOrd="0" parTransId="{36F3B829-1134-43FE-9040-CCCFCF9016EB}" sibTransId="{A8D71198-7393-4BB2-A6DF-A980A7496AE3}"/>
    <dgm:cxn modelId="{30E0B7FD-06FD-4F68-A3D3-BB984C939EB7}" type="presOf" srcId="{EA0DEDBB-68A7-440A-983B-CAB5F7273A72}" destId="{3D98055C-F9C9-47B0-93F1-53E2BF8E4B2B}" srcOrd="0" destOrd="0" presId="urn:microsoft.com/office/officeart/2005/8/layout/target1"/>
    <dgm:cxn modelId="{3727896B-035A-4F4D-9D89-63992D6767E5}" type="presOf" srcId="{03337ACD-F6EB-47F6-962B-BCAB797F4C33}" destId="{D9A392A9-F387-4D8C-8B91-112982FFF8A7}" srcOrd="0" destOrd="0" presId="urn:microsoft.com/office/officeart/2005/8/layout/target1"/>
    <dgm:cxn modelId="{55138B8A-347D-4DD8-B9B2-21ED8020F6FB}" srcId="{94425BE1-5216-4905-BFA8-3A50E745A0F1}" destId="{EA0DEDBB-68A7-440A-983B-CAB5F7273A72}" srcOrd="3" destOrd="0" parTransId="{F90C3504-551C-4223-A861-5568974FE38E}" sibTransId="{757BB93C-E65E-4C65-8071-E355E715DB70}"/>
    <dgm:cxn modelId="{9822EC2B-41B5-4749-867A-51F0E5EDFEA1}" type="presOf" srcId="{3F365547-0919-4C94-A54E-69A7DF73309A}" destId="{E167125A-294E-4C50-9F02-989CD507B3E5}" srcOrd="0" destOrd="0" presId="urn:microsoft.com/office/officeart/2005/8/layout/target1"/>
    <dgm:cxn modelId="{5F6FD3A4-7EBC-4B8C-B377-34F1D85D2EA1}" type="presParOf" srcId="{B79CC169-3EBF-40A3-B3BE-FC393B8D1F65}" destId="{77119847-F680-468B-B41F-9D4C95331623}" srcOrd="0" destOrd="0" presId="urn:microsoft.com/office/officeart/2005/8/layout/target1"/>
    <dgm:cxn modelId="{181FC4DB-756F-410F-8D33-2B9316875BF5}" type="presParOf" srcId="{B79CC169-3EBF-40A3-B3BE-FC393B8D1F65}" destId="{E2FC8E11-89F4-4CBD-B17A-29DEACA0589B}" srcOrd="1" destOrd="0" presId="urn:microsoft.com/office/officeart/2005/8/layout/target1"/>
    <dgm:cxn modelId="{56804329-7CBD-477B-AE9D-92BB5ED3F1AF}" type="presParOf" srcId="{B79CC169-3EBF-40A3-B3BE-FC393B8D1F65}" destId="{874201E2-B462-4BE5-9C38-B4EDA1E28445}" srcOrd="2" destOrd="0" presId="urn:microsoft.com/office/officeart/2005/8/layout/target1"/>
    <dgm:cxn modelId="{3488D1A3-4CE1-4DF7-8A2F-03F6149C7CAE}" type="presParOf" srcId="{B79CC169-3EBF-40A3-B3BE-FC393B8D1F65}" destId="{E58BBAA0-5EA0-45E4-AB82-7CE7A8D6AD5F}" srcOrd="3" destOrd="0" presId="urn:microsoft.com/office/officeart/2005/8/layout/target1"/>
    <dgm:cxn modelId="{24658DDD-DF89-4948-9B25-50D219325270}" type="presParOf" srcId="{B79CC169-3EBF-40A3-B3BE-FC393B8D1F65}" destId="{7B3009B4-1491-4ACC-AEDE-C223A02F7ECA}" srcOrd="4" destOrd="0" presId="urn:microsoft.com/office/officeart/2005/8/layout/target1"/>
    <dgm:cxn modelId="{642C91BF-20AF-4AA2-B8B4-F1529EB55F4C}" type="presParOf" srcId="{B79CC169-3EBF-40A3-B3BE-FC393B8D1F65}" destId="{461565E2-7B46-4FCB-A333-01D7C861F14B}" srcOrd="5" destOrd="0" presId="urn:microsoft.com/office/officeart/2005/8/layout/target1"/>
    <dgm:cxn modelId="{D118A25E-4CD6-464D-9FD0-68ACEAACC66F}" type="presParOf" srcId="{B79CC169-3EBF-40A3-B3BE-FC393B8D1F65}" destId="{886F7CAD-B91C-4F98-9F93-3B13FD714F6E}" srcOrd="6" destOrd="0" presId="urn:microsoft.com/office/officeart/2005/8/layout/target1"/>
    <dgm:cxn modelId="{FC0CE11F-D7A9-4E86-B3D1-AF8CB4358042}" type="presParOf" srcId="{B79CC169-3EBF-40A3-B3BE-FC393B8D1F65}" destId="{D8480EEE-62E5-4290-8A8B-9F3A4CB78ED6}" srcOrd="7" destOrd="0" presId="urn:microsoft.com/office/officeart/2005/8/layout/target1"/>
    <dgm:cxn modelId="{42CC3310-AA64-44CA-B2E0-3447821A1553}" type="presParOf" srcId="{B79CC169-3EBF-40A3-B3BE-FC393B8D1F65}" destId="{72B29644-6857-418E-A7B8-2876039D8905}" srcOrd="8" destOrd="0" presId="urn:microsoft.com/office/officeart/2005/8/layout/target1"/>
    <dgm:cxn modelId="{32F1AC96-6869-4160-AAEE-FB7C3AFFA745}" type="presParOf" srcId="{B79CC169-3EBF-40A3-B3BE-FC393B8D1F65}" destId="{D9A392A9-F387-4D8C-8B91-112982FFF8A7}" srcOrd="9" destOrd="0" presId="urn:microsoft.com/office/officeart/2005/8/layout/target1"/>
    <dgm:cxn modelId="{06A8D48A-9312-48A8-8C5D-001D3AA5F317}" type="presParOf" srcId="{B79CC169-3EBF-40A3-B3BE-FC393B8D1F65}" destId="{5B5C8D7C-5876-4981-8223-37B3C0F0F6BE}" srcOrd="10" destOrd="0" presId="urn:microsoft.com/office/officeart/2005/8/layout/target1"/>
    <dgm:cxn modelId="{93ACED5E-4F82-4196-8857-95E5BF6DB550}" type="presParOf" srcId="{B79CC169-3EBF-40A3-B3BE-FC393B8D1F65}" destId="{D9735FB2-E74A-4155-A8EA-8101BDC74DE5}" srcOrd="11" destOrd="0" presId="urn:microsoft.com/office/officeart/2005/8/layout/target1"/>
    <dgm:cxn modelId="{3D70DF8C-8384-430A-9076-B3FFAD9F7F1C}" type="presParOf" srcId="{B79CC169-3EBF-40A3-B3BE-FC393B8D1F65}" destId="{0FD0C830-7906-4CAA-92B6-839061F36915}" srcOrd="12" destOrd="0" presId="urn:microsoft.com/office/officeart/2005/8/layout/target1"/>
    <dgm:cxn modelId="{67A34FB6-DACC-4996-8DEF-17940E94E3BC}" type="presParOf" srcId="{B79CC169-3EBF-40A3-B3BE-FC393B8D1F65}" destId="{3D98055C-F9C9-47B0-93F1-53E2BF8E4B2B}" srcOrd="13" destOrd="0" presId="urn:microsoft.com/office/officeart/2005/8/layout/target1"/>
    <dgm:cxn modelId="{E732C61A-987A-4498-9A0A-2DB992A0CE86}" type="presParOf" srcId="{B79CC169-3EBF-40A3-B3BE-FC393B8D1F65}" destId="{DFBED456-4F8D-4645-A70A-15216962D359}" srcOrd="14" destOrd="0" presId="urn:microsoft.com/office/officeart/2005/8/layout/target1"/>
    <dgm:cxn modelId="{B14428A4-C40A-4F47-B447-D7B93573E396}" type="presParOf" srcId="{B79CC169-3EBF-40A3-B3BE-FC393B8D1F65}" destId="{D1DE5FA4-6E60-4B85-A272-626EC9FD74D1}" srcOrd="15" destOrd="0" presId="urn:microsoft.com/office/officeart/2005/8/layout/target1"/>
    <dgm:cxn modelId="{055013EA-D93D-417F-983F-F8D2E2080D6D}" type="presParOf" srcId="{B79CC169-3EBF-40A3-B3BE-FC393B8D1F65}" destId="{93C8E7EE-A229-4CD5-84B5-9B838FC459F0}" srcOrd="16" destOrd="0" presId="urn:microsoft.com/office/officeart/2005/8/layout/target1"/>
    <dgm:cxn modelId="{E41CD003-F325-471B-81CD-27D93F1C1FEF}" type="presParOf" srcId="{B79CC169-3EBF-40A3-B3BE-FC393B8D1F65}" destId="{E167125A-294E-4C50-9F02-989CD507B3E5}" srcOrd="17" destOrd="0" presId="urn:microsoft.com/office/officeart/2005/8/layout/target1"/>
    <dgm:cxn modelId="{3FC2C1E1-3D2A-49E5-A1E6-DDE19C6BDA33}" type="presParOf" srcId="{B79CC169-3EBF-40A3-B3BE-FC393B8D1F65}" destId="{B30CD5A4-4DB3-4209-BB5C-B00E9B656F69}" srcOrd="18" destOrd="0" presId="urn:microsoft.com/office/officeart/2005/8/layout/target1"/>
    <dgm:cxn modelId="{2FE4845B-7E4B-46E8-B3EF-BDCB27B2015B}" type="presParOf" srcId="{B79CC169-3EBF-40A3-B3BE-FC393B8D1F65}" destId="{C2ACDC33-D20A-4829-AEF2-A0D4BC490CB3}" srcOrd="19"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ABD97A-6FD2-4DF2-8548-F41F50131F68}" type="doc">
      <dgm:prSet loTypeId="urn:microsoft.com/office/officeart/2005/8/layout/venn2" loCatId="relationship" qsTypeId="urn:microsoft.com/office/officeart/2005/8/quickstyle/simple1" qsCatId="simple" csTypeId="urn:microsoft.com/office/officeart/2005/8/colors/accent1_3" csCatId="accent1" phldr="1"/>
      <dgm:spPr/>
    </dgm:pt>
    <dgm:pt modelId="{BF08EC09-18F8-4057-8CA1-ED0CD3919777}">
      <dgm:prSet phldrT="[Text]"/>
      <dgm:spPr/>
      <dgm:t>
        <a:bodyPr/>
        <a:lstStyle/>
        <a:p>
          <a:r>
            <a:rPr lang="en-US" dirty="0" smtClean="0"/>
            <a:t>Software Development</a:t>
          </a:r>
          <a:endParaRPr lang="en-US" dirty="0"/>
        </a:p>
      </dgm:t>
    </dgm:pt>
    <dgm:pt modelId="{C32A5CDA-E41A-40CE-AAB2-E8C38E8F9A67}" type="parTrans" cxnId="{7D55F2B2-AE14-4099-83E1-8FE5D3726CD3}">
      <dgm:prSet/>
      <dgm:spPr/>
      <dgm:t>
        <a:bodyPr/>
        <a:lstStyle/>
        <a:p>
          <a:endParaRPr lang="en-US"/>
        </a:p>
      </dgm:t>
    </dgm:pt>
    <dgm:pt modelId="{B27FCE34-5F02-4872-B0C4-DD92882EBAEF}" type="sibTrans" cxnId="{7D55F2B2-AE14-4099-83E1-8FE5D3726CD3}">
      <dgm:prSet/>
      <dgm:spPr/>
      <dgm:t>
        <a:bodyPr/>
        <a:lstStyle/>
        <a:p>
          <a:endParaRPr lang="en-US"/>
        </a:p>
      </dgm:t>
    </dgm:pt>
    <dgm:pt modelId="{5FDAFBDC-A1B0-4C8E-92CD-612202ADEE1C}">
      <dgm:prSet phldrT="[Text]"/>
      <dgm:spPr/>
      <dgm:t>
        <a:bodyPr/>
        <a:lstStyle/>
        <a:p>
          <a:r>
            <a:rPr lang="en-US" dirty="0" smtClean="0"/>
            <a:t>Operations</a:t>
          </a:r>
          <a:endParaRPr lang="en-US" dirty="0"/>
        </a:p>
      </dgm:t>
    </dgm:pt>
    <dgm:pt modelId="{C000E43F-C992-442F-9D23-F95FD873B83D}" type="parTrans" cxnId="{1DA0A7BC-7968-4F0B-A996-90F90AE40913}">
      <dgm:prSet/>
      <dgm:spPr/>
      <dgm:t>
        <a:bodyPr/>
        <a:lstStyle/>
        <a:p>
          <a:endParaRPr lang="en-US"/>
        </a:p>
      </dgm:t>
    </dgm:pt>
    <dgm:pt modelId="{913AC1A2-9BCD-4541-BBB4-275B295681CA}" type="sibTrans" cxnId="{1DA0A7BC-7968-4F0B-A996-90F90AE40913}">
      <dgm:prSet/>
      <dgm:spPr/>
      <dgm:t>
        <a:bodyPr/>
        <a:lstStyle/>
        <a:p>
          <a:endParaRPr lang="en-US"/>
        </a:p>
      </dgm:t>
    </dgm:pt>
    <dgm:pt modelId="{1F08C710-1338-493D-A6FE-2F22EE343EBB}">
      <dgm:prSet phldrT="[Text]"/>
      <dgm:spPr/>
      <dgm:t>
        <a:bodyPr/>
        <a:lstStyle/>
        <a:p>
          <a:r>
            <a:rPr lang="en-US" dirty="0" smtClean="0"/>
            <a:t>Quality Assurance</a:t>
          </a:r>
        </a:p>
      </dgm:t>
    </dgm:pt>
    <dgm:pt modelId="{4603FF3D-C4CB-465D-929A-232B958E64EC}" type="parTrans" cxnId="{E5B7D799-3CD5-4C6E-8E15-47773F12D45B}">
      <dgm:prSet/>
      <dgm:spPr/>
      <dgm:t>
        <a:bodyPr/>
        <a:lstStyle/>
        <a:p>
          <a:endParaRPr lang="en-US"/>
        </a:p>
      </dgm:t>
    </dgm:pt>
    <dgm:pt modelId="{172810C6-8386-4A4F-A124-2CD73D9430F1}" type="sibTrans" cxnId="{E5B7D799-3CD5-4C6E-8E15-47773F12D45B}">
      <dgm:prSet/>
      <dgm:spPr/>
      <dgm:t>
        <a:bodyPr/>
        <a:lstStyle/>
        <a:p>
          <a:endParaRPr lang="en-US"/>
        </a:p>
      </dgm:t>
    </dgm:pt>
    <dgm:pt modelId="{CADAA13A-C227-44BC-8C6F-6DB84A46CB6D}">
      <dgm:prSet phldrT="[Text]"/>
      <dgm:spPr/>
      <dgm:t>
        <a:bodyPr/>
        <a:lstStyle/>
        <a:p>
          <a:r>
            <a:rPr lang="en-US" dirty="0" smtClean="0"/>
            <a:t>Engineering</a:t>
          </a:r>
          <a:endParaRPr lang="en-US" dirty="0"/>
        </a:p>
      </dgm:t>
    </dgm:pt>
    <dgm:pt modelId="{DCE441E9-B85E-4A3F-8A45-EB0D9A83B2E9}" type="parTrans" cxnId="{E47C571C-7D48-4A96-A6F9-40141B03121C}">
      <dgm:prSet/>
      <dgm:spPr/>
      <dgm:t>
        <a:bodyPr/>
        <a:lstStyle/>
        <a:p>
          <a:endParaRPr lang="en-US"/>
        </a:p>
      </dgm:t>
    </dgm:pt>
    <dgm:pt modelId="{FBCA088F-8B45-498A-8A99-E792DF0692EB}" type="sibTrans" cxnId="{E47C571C-7D48-4A96-A6F9-40141B03121C}">
      <dgm:prSet/>
      <dgm:spPr/>
      <dgm:t>
        <a:bodyPr/>
        <a:lstStyle/>
        <a:p>
          <a:endParaRPr lang="en-US"/>
        </a:p>
      </dgm:t>
    </dgm:pt>
    <dgm:pt modelId="{C5F4C304-1722-4622-A99E-8A2E59B19912}">
      <dgm:prSet phldrT="[Text]"/>
      <dgm:spPr/>
      <dgm:t>
        <a:bodyPr/>
        <a:lstStyle/>
        <a:p>
          <a:r>
            <a:rPr lang="en-US" dirty="0" smtClean="0"/>
            <a:t>Resource Management</a:t>
          </a:r>
          <a:endParaRPr lang="en-US" dirty="0"/>
        </a:p>
      </dgm:t>
    </dgm:pt>
    <dgm:pt modelId="{D4D050AB-056A-484C-B440-5CDF5AF17037}" type="parTrans" cxnId="{8188BA59-3415-4C81-BA5D-1A964DECCCA9}">
      <dgm:prSet/>
      <dgm:spPr/>
      <dgm:t>
        <a:bodyPr/>
        <a:lstStyle/>
        <a:p>
          <a:endParaRPr lang="en-US"/>
        </a:p>
      </dgm:t>
    </dgm:pt>
    <dgm:pt modelId="{6ACBE24A-A588-42B6-A53C-A3A6E9B6092D}" type="sibTrans" cxnId="{8188BA59-3415-4C81-BA5D-1A964DECCCA9}">
      <dgm:prSet/>
      <dgm:spPr/>
      <dgm:t>
        <a:bodyPr/>
        <a:lstStyle/>
        <a:p>
          <a:endParaRPr lang="en-US"/>
        </a:p>
      </dgm:t>
    </dgm:pt>
    <dgm:pt modelId="{435A5028-34D2-47DD-8868-CB30D3AF3ACE}">
      <dgm:prSet phldrT="[Text]"/>
      <dgm:spPr/>
      <dgm:t>
        <a:bodyPr/>
        <a:lstStyle/>
        <a:p>
          <a:r>
            <a:rPr lang="en-US" dirty="0" smtClean="0"/>
            <a:t>Project Development</a:t>
          </a:r>
          <a:endParaRPr lang="en-US" dirty="0"/>
        </a:p>
      </dgm:t>
    </dgm:pt>
    <dgm:pt modelId="{A20598C6-8467-4125-BDE9-E6D74C329681}" type="parTrans" cxnId="{C6D3E18E-033C-4B8C-A3E0-917EF6C71542}">
      <dgm:prSet/>
      <dgm:spPr/>
      <dgm:t>
        <a:bodyPr/>
        <a:lstStyle/>
        <a:p>
          <a:endParaRPr lang="en-US"/>
        </a:p>
      </dgm:t>
    </dgm:pt>
    <dgm:pt modelId="{EBC8A2BE-E39C-49A7-9411-0D674C1B1DB6}" type="sibTrans" cxnId="{C6D3E18E-033C-4B8C-A3E0-917EF6C71542}">
      <dgm:prSet/>
      <dgm:spPr/>
      <dgm:t>
        <a:bodyPr/>
        <a:lstStyle/>
        <a:p>
          <a:endParaRPr lang="en-US"/>
        </a:p>
      </dgm:t>
    </dgm:pt>
    <dgm:pt modelId="{D7650F12-9750-4283-AB26-D0C0FF7C76D5}" type="pres">
      <dgm:prSet presAssocID="{03ABD97A-6FD2-4DF2-8548-F41F50131F68}" presName="Name0" presStyleCnt="0">
        <dgm:presLayoutVars>
          <dgm:chMax val="7"/>
          <dgm:resizeHandles val="exact"/>
        </dgm:presLayoutVars>
      </dgm:prSet>
      <dgm:spPr/>
    </dgm:pt>
    <dgm:pt modelId="{BEE48498-5B39-4E38-B1C4-CF2A4D812152}" type="pres">
      <dgm:prSet presAssocID="{03ABD97A-6FD2-4DF2-8548-F41F50131F68}" presName="comp1" presStyleCnt="0"/>
      <dgm:spPr/>
    </dgm:pt>
    <dgm:pt modelId="{2BA79BD5-9870-42C9-B319-F3C45C2C762A}" type="pres">
      <dgm:prSet presAssocID="{03ABD97A-6FD2-4DF2-8548-F41F50131F68}" presName="circle1" presStyleLbl="node1" presStyleIdx="0" presStyleCnt="6"/>
      <dgm:spPr/>
      <dgm:t>
        <a:bodyPr/>
        <a:lstStyle/>
        <a:p>
          <a:endParaRPr lang="en-US"/>
        </a:p>
      </dgm:t>
    </dgm:pt>
    <dgm:pt modelId="{00BAD564-D38A-45B8-8969-EC979598D21D}" type="pres">
      <dgm:prSet presAssocID="{03ABD97A-6FD2-4DF2-8548-F41F50131F68}" presName="c1text" presStyleLbl="node1" presStyleIdx="0" presStyleCnt="6">
        <dgm:presLayoutVars>
          <dgm:bulletEnabled val="1"/>
        </dgm:presLayoutVars>
      </dgm:prSet>
      <dgm:spPr/>
      <dgm:t>
        <a:bodyPr/>
        <a:lstStyle/>
        <a:p>
          <a:endParaRPr lang="en-US"/>
        </a:p>
      </dgm:t>
    </dgm:pt>
    <dgm:pt modelId="{EE3E4EF3-9767-4D45-AB54-0BE9A967F49C}" type="pres">
      <dgm:prSet presAssocID="{03ABD97A-6FD2-4DF2-8548-F41F50131F68}" presName="comp2" presStyleCnt="0"/>
      <dgm:spPr/>
    </dgm:pt>
    <dgm:pt modelId="{DE3E2E23-E61B-44F2-A860-0F58082F1371}" type="pres">
      <dgm:prSet presAssocID="{03ABD97A-6FD2-4DF2-8548-F41F50131F68}" presName="circle2" presStyleLbl="node1" presStyleIdx="1" presStyleCnt="6"/>
      <dgm:spPr/>
      <dgm:t>
        <a:bodyPr/>
        <a:lstStyle/>
        <a:p>
          <a:endParaRPr lang="en-US"/>
        </a:p>
      </dgm:t>
    </dgm:pt>
    <dgm:pt modelId="{252F34CE-3D4E-41FB-80CE-6FE0785630C4}" type="pres">
      <dgm:prSet presAssocID="{03ABD97A-6FD2-4DF2-8548-F41F50131F68}" presName="c2text" presStyleLbl="node1" presStyleIdx="1" presStyleCnt="6">
        <dgm:presLayoutVars>
          <dgm:bulletEnabled val="1"/>
        </dgm:presLayoutVars>
      </dgm:prSet>
      <dgm:spPr/>
      <dgm:t>
        <a:bodyPr/>
        <a:lstStyle/>
        <a:p>
          <a:endParaRPr lang="en-US"/>
        </a:p>
      </dgm:t>
    </dgm:pt>
    <dgm:pt modelId="{474200C5-034E-4B2D-95F9-63CC2212E484}" type="pres">
      <dgm:prSet presAssocID="{03ABD97A-6FD2-4DF2-8548-F41F50131F68}" presName="comp3" presStyleCnt="0"/>
      <dgm:spPr/>
    </dgm:pt>
    <dgm:pt modelId="{48C0C2ED-28E4-4CB8-8FC0-1D5E618AFC56}" type="pres">
      <dgm:prSet presAssocID="{03ABD97A-6FD2-4DF2-8548-F41F50131F68}" presName="circle3" presStyleLbl="node1" presStyleIdx="2" presStyleCnt="6"/>
      <dgm:spPr/>
      <dgm:t>
        <a:bodyPr/>
        <a:lstStyle/>
        <a:p>
          <a:endParaRPr lang="en-US"/>
        </a:p>
      </dgm:t>
    </dgm:pt>
    <dgm:pt modelId="{32AFC501-1290-48ED-944A-9B69DC2E666D}" type="pres">
      <dgm:prSet presAssocID="{03ABD97A-6FD2-4DF2-8548-F41F50131F68}" presName="c3text" presStyleLbl="node1" presStyleIdx="2" presStyleCnt="6">
        <dgm:presLayoutVars>
          <dgm:bulletEnabled val="1"/>
        </dgm:presLayoutVars>
      </dgm:prSet>
      <dgm:spPr/>
      <dgm:t>
        <a:bodyPr/>
        <a:lstStyle/>
        <a:p>
          <a:endParaRPr lang="en-US"/>
        </a:p>
      </dgm:t>
    </dgm:pt>
    <dgm:pt modelId="{BF6901D6-61E7-4214-A65E-646A8F281AF8}" type="pres">
      <dgm:prSet presAssocID="{03ABD97A-6FD2-4DF2-8548-F41F50131F68}" presName="comp4" presStyleCnt="0"/>
      <dgm:spPr/>
    </dgm:pt>
    <dgm:pt modelId="{D3194F07-ECF9-4A81-B5F2-6D123471BF8A}" type="pres">
      <dgm:prSet presAssocID="{03ABD97A-6FD2-4DF2-8548-F41F50131F68}" presName="circle4" presStyleLbl="node1" presStyleIdx="3" presStyleCnt="6"/>
      <dgm:spPr/>
      <dgm:t>
        <a:bodyPr/>
        <a:lstStyle/>
        <a:p>
          <a:endParaRPr lang="en-US"/>
        </a:p>
      </dgm:t>
    </dgm:pt>
    <dgm:pt modelId="{6A0414DE-7436-4CE2-B51E-FE2D71822B25}" type="pres">
      <dgm:prSet presAssocID="{03ABD97A-6FD2-4DF2-8548-F41F50131F68}" presName="c4text" presStyleLbl="node1" presStyleIdx="3" presStyleCnt="6">
        <dgm:presLayoutVars>
          <dgm:bulletEnabled val="1"/>
        </dgm:presLayoutVars>
      </dgm:prSet>
      <dgm:spPr/>
      <dgm:t>
        <a:bodyPr/>
        <a:lstStyle/>
        <a:p>
          <a:endParaRPr lang="en-US"/>
        </a:p>
      </dgm:t>
    </dgm:pt>
    <dgm:pt modelId="{0755E8CF-73E4-4262-A48B-C20F9DBE078F}" type="pres">
      <dgm:prSet presAssocID="{03ABD97A-6FD2-4DF2-8548-F41F50131F68}" presName="comp5" presStyleCnt="0"/>
      <dgm:spPr/>
    </dgm:pt>
    <dgm:pt modelId="{31E77BB6-C8FE-4FA3-80F2-2B43F3EA510E}" type="pres">
      <dgm:prSet presAssocID="{03ABD97A-6FD2-4DF2-8548-F41F50131F68}" presName="circle5" presStyleLbl="node1" presStyleIdx="4" presStyleCnt="6"/>
      <dgm:spPr/>
      <dgm:t>
        <a:bodyPr/>
        <a:lstStyle/>
        <a:p>
          <a:endParaRPr lang="en-US"/>
        </a:p>
      </dgm:t>
    </dgm:pt>
    <dgm:pt modelId="{4FA90DF3-8E32-4D16-8ED9-C78EA28C4697}" type="pres">
      <dgm:prSet presAssocID="{03ABD97A-6FD2-4DF2-8548-F41F50131F68}" presName="c5text" presStyleLbl="node1" presStyleIdx="4" presStyleCnt="6">
        <dgm:presLayoutVars>
          <dgm:bulletEnabled val="1"/>
        </dgm:presLayoutVars>
      </dgm:prSet>
      <dgm:spPr/>
      <dgm:t>
        <a:bodyPr/>
        <a:lstStyle/>
        <a:p>
          <a:endParaRPr lang="en-US"/>
        </a:p>
      </dgm:t>
    </dgm:pt>
    <dgm:pt modelId="{F4D4EE88-E48D-40DA-B3CE-3DC150556F4E}" type="pres">
      <dgm:prSet presAssocID="{03ABD97A-6FD2-4DF2-8548-F41F50131F68}" presName="comp6" presStyleCnt="0"/>
      <dgm:spPr/>
    </dgm:pt>
    <dgm:pt modelId="{9F5B7E57-154A-44A5-9F79-0A1CFE36222B}" type="pres">
      <dgm:prSet presAssocID="{03ABD97A-6FD2-4DF2-8548-F41F50131F68}" presName="circle6" presStyleLbl="node1" presStyleIdx="5" presStyleCnt="6"/>
      <dgm:spPr/>
      <dgm:t>
        <a:bodyPr/>
        <a:lstStyle/>
        <a:p>
          <a:endParaRPr lang="en-US"/>
        </a:p>
      </dgm:t>
    </dgm:pt>
    <dgm:pt modelId="{EC5D95A9-84BA-403A-9643-6433C8F231E0}" type="pres">
      <dgm:prSet presAssocID="{03ABD97A-6FD2-4DF2-8548-F41F50131F68}" presName="c6text" presStyleLbl="node1" presStyleIdx="5" presStyleCnt="6">
        <dgm:presLayoutVars>
          <dgm:bulletEnabled val="1"/>
        </dgm:presLayoutVars>
      </dgm:prSet>
      <dgm:spPr/>
      <dgm:t>
        <a:bodyPr/>
        <a:lstStyle/>
        <a:p>
          <a:endParaRPr lang="en-US"/>
        </a:p>
      </dgm:t>
    </dgm:pt>
  </dgm:ptLst>
  <dgm:cxnLst>
    <dgm:cxn modelId="{339AA4D6-604B-457A-B2A7-AD5B3D815559}" type="presOf" srcId="{435A5028-34D2-47DD-8868-CB30D3AF3ACE}" destId="{9F5B7E57-154A-44A5-9F79-0A1CFE36222B}" srcOrd="0" destOrd="0" presId="urn:microsoft.com/office/officeart/2005/8/layout/venn2"/>
    <dgm:cxn modelId="{38523855-AC2C-4F2E-BD2F-C3320294C1E9}" type="presOf" srcId="{CADAA13A-C227-44BC-8C6F-6DB84A46CB6D}" destId="{6A0414DE-7436-4CE2-B51E-FE2D71822B25}" srcOrd="1" destOrd="0" presId="urn:microsoft.com/office/officeart/2005/8/layout/venn2"/>
    <dgm:cxn modelId="{08942895-77C2-4497-B374-F366CDCDE65E}" type="presOf" srcId="{5FDAFBDC-A1B0-4C8E-92CD-612202ADEE1C}" destId="{48C0C2ED-28E4-4CB8-8FC0-1D5E618AFC56}" srcOrd="0" destOrd="0" presId="urn:microsoft.com/office/officeart/2005/8/layout/venn2"/>
    <dgm:cxn modelId="{E47C571C-7D48-4A96-A6F9-40141B03121C}" srcId="{03ABD97A-6FD2-4DF2-8548-F41F50131F68}" destId="{CADAA13A-C227-44BC-8C6F-6DB84A46CB6D}" srcOrd="3" destOrd="0" parTransId="{DCE441E9-B85E-4A3F-8A45-EB0D9A83B2E9}" sibTransId="{FBCA088F-8B45-498A-8A99-E792DF0692EB}"/>
    <dgm:cxn modelId="{B75524BA-F767-4195-B100-759A379F98CD}" type="presOf" srcId="{BF08EC09-18F8-4057-8CA1-ED0CD3919777}" destId="{252F34CE-3D4E-41FB-80CE-6FE0785630C4}" srcOrd="1" destOrd="0" presId="urn:microsoft.com/office/officeart/2005/8/layout/venn2"/>
    <dgm:cxn modelId="{E5B7D799-3CD5-4C6E-8E15-47773F12D45B}" srcId="{03ABD97A-6FD2-4DF2-8548-F41F50131F68}" destId="{1F08C710-1338-493D-A6FE-2F22EE343EBB}" srcOrd="0" destOrd="0" parTransId="{4603FF3D-C4CB-465D-929A-232B958E64EC}" sibTransId="{172810C6-8386-4A4F-A124-2CD73D9430F1}"/>
    <dgm:cxn modelId="{FFCCF806-9A90-4161-95E9-76B162D7EB92}" type="presOf" srcId="{1F08C710-1338-493D-A6FE-2F22EE343EBB}" destId="{2BA79BD5-9870-42C9-B319-F3C45C2C762A}" srcOrd="0" destOrd="0" presId="urn:microsoft.com/office/officeart/2005/8/layout/venn2"/>
    <dgm:cxn modelId="{2DA00DD3-7042-42F2-80CA-F5E649A6B8BC}" type="presOf" srcId="{435A5028-34D2-47DD-8868-CB30D3AF3ACE}" destId="{EC5D95A9-84BA-403A-9643-6433C8F231E0}" srcOrd="1" destOrd="0" presId="urn:microsoft.com/office/officeart/2005/8/layout/venn2"/>
    <dgm:cxn modelId="{CF6277A5-83D5-4865-B456-20AADE72972E}" type="presOf" srcId="{C5F4C304-1722-4622-A99E-8A2E59B19912}" destId="{4FA90DF3-8E32-4D16-8ED9-C78EA28C4697}" srcOrd="1" destOrd="0" presId="urn:microsoft.com/office/officeart/2005/8/layout/venn2"/>
    <dgm:cxn modelId="{C6D3E18E-033C-4B8C-A3E0-917EF6C71542}" srcId="{03ABD97A-6FD2-4DF2-8548-F41F50131F68}" destId="{435A5028-34D2-47DD-8868-CB30D3AF3ACE}" srcOrd="5" destOrd="0" parTransId="{A20598C6-8467-4125-BDE9-E6D74C329681}" sibTransId="{EBC8A2BE-E39C-49A7-9411-0D674C1B1DB6}"/>
    <dgm:cxn modelId="{4A704C72-EFA3-480C-A98B-03349424A720}" type="presOf" srcId="{03ABD97A-6FD2-4DF2-8548-F41F50131F68}" destId="{D7650F12-9750-4283-AB26-D0C0FF7C76D5}" srcOrd="0" destOrd="0" presId="urn:microsoft.com/office/officeart/2005/8/layout/venn2"/>
    <dgm:cxn modelId="{8188BA59-3415-4C81-BA5D-1A964DECCCA9}" srcId="{03ABD97A-6FD2-4DF2-8548-F41F50131F68}" destId="{C5F4C304-1722-4622-A99E-8A2E59B19912}" srcOrd="4" destOrd="0" parTransId="{D4D050AB-056A-484C-B440-5CDF5AF17037}" sibTransId="{6ACBE24A-A588-42B6-A53C-A3A6E9B6092D}"/>
    <dgm:cxn modelId="{56ABCF47-3E80-4142-9A3D-746A50BF435F}" type="presOf" srcId="{C5F4C304-1722-4622-A99E-8A2E59B19912}" destId="{31E77BB6-C8FE-4FA3-80F2-2B43F3EA510E}" srcOrd="0" destOrd="0" presId="urn:microsoft.com/office/officeart/2005/8/layout/venn2"/>
    <dgm:cxn modelId="{75BF61BB-34BF-42E2-872E-F6232CA04611}" type="presOf" srcId="{CADAA13A-C227-44BC-8C6F-6DB84A46CB6D}" destId="{D3194F07-ECF9-4A81-B5F2-6D123471BF8A}" srcOrd="0" destOrd="0" presId="urn:microsoft.com/office/officeart/2005/8/layout/venn2"/>
    <dgm:cxn modelId="{9120CAF4-CA67-40EA-A1D4-946CCE7AC06D}" type="presOf" srcId="{BF08EC09-18F8-4057-8CA1-ED0CD3919777}" destId="{DE3E2E23-E61B-44F2-A860-0F58082F1371}" srcOrd="0" destOrd="0" presId="urn:microsoft.com/office/officeart/2005/8/layout/venn2"/>
    <dgm:cxn modelId="{1DA0A7BC-7968-4F0B-A996-90F90AE40913}" srcId="{03ABD97A-6FD2-4DF2-8548-F41F50131F68}" destId="{5FDAFBDC-A1B0-4C8E-92CD-612202ADEE1C}" srcOrd="2" destOrd="0" parTransId="{C000E43F-C992-442F-9D23-F95FD873B83D}" sibTransId="{913AC1A2-9BCD-4541-BBB4-275B295681CA}"/>
    <dgm:cxn modelId="{7D55F2B2-AE14-4099-83E1-8FE5D3726CD3}" srcId="{03ABD97A-6FD2-4DF2-8548-F41F50131F68}" destId="{BF08EC09-18F8-4057-8CA1-ED0CD3919777}" srcOrd="1" destOrd="0" parTransId="{C32A5CDA-E41A-40CE-AAB2-E8C38E8F9A67}" sibTransId="{B27FCE34-5F02-4872-B0C4-DD92882EBAEF}"/>
    <dgm:cxn modelId="{3A243BC6-7484-4A19-8A1B-79EA233A0367}" type="presOf" srcId="{5FDAFBDC-A1B0-4C8E-92CD-612202ADEE1C}" destId="{32AFC501-1290-48ED-944A-9B69DC2E666D}" srcOrd="1" destOrd="0" presId="urn:microsoft.com/office/officeart/2005/8/layout/venn2"/>
    <dgm:cxn modelId="{63314E03-5C99-4D25-8F13-819BA95CF4AB}" type="presOf" srcId="{1F08C710-1338-493D-A6FE-2F22EE343EBB}" destId="{00BAD564-D38A-45B8-8969-EC979598D21D}" srcOrd="1" destOrd="0" presId="urn:microsoft.com/office/officeart/2005/8/layout/venn2"/>
    <dgm:cxn modelId="{2283BB5C-5311-43F0-91E7-47F5ED9C1A1D}" type="presParOf" srcId="{D7650F12-9750-4283-AB26-D0C0FF7C76D5}" destId="{BEE48498-5B39-4E38-B1C4-CF2A4D812152}" srcOrd="0" destOrd="0" presId="urn:microsoft.com/office/officeart/2005/8/layout/venn2"/>
    <dgm:cxn modelId="{97CA3588-0D78-4FEC-BEBA-53DF52CA8BF4}" type="presParOf" srcId="{BEE48498-5B39-4E38-B1C4-CF2A4D812152}" destId="{2BA79BD5-9870-42C9-B319-F3C45C2C762A}" srcOrd="0" destOrd="0" presId="urn:microsoft.com/office/officeart/2005/8/layout/venn2"/>
    <dgm:cxn modelId="{5C62602C-F2D4-451B-9104-9A2F05C17DFA}" type="presParOf" srcId="{BEE48498-5B39-4E38-B1C4-CF2A4D812152}" destId="{00BAD564-D38A-45B8-8969-EC979598D21D}" srcOrd="1" destOrd="0" presId="urn:microsoft.com/office/officeart/2005/8/layout/venn2"/>
    <dgm:cxn modelId="{F1EFCEF1-86DF-4B91-AFDA-C39B50436AEE}" type="presParOf" srcId="{D7650F12-9750-4283-AB26-D0C0FF7C76D5}" destId="{EE3E4EF3-9767-4D45-AB54-0BE9A967F49C}" srcOrd="1" destOrd="0" presId="urn:microsoft.com/office/officeart/2005/8/layout/venn2"/>
    <dgm:cxn modelId="{533868C1-04AB-43BA-A131-DA997F85BBC2}" type="presParOf" srcId="{EE3E4EF3-9767-4D45-AB54-0BE9A967F49C}" destId="{DE3E2E23-E61B-44F2-A860-0F58082F1371}" srcOrd="0" destOrd="0" presId="urn:microsoft.com/office/officeart/2005/8/layout/venn2"/>
    <dgm:cxn modelId="{6DAC0AAD-8983-4BEA-AB71-0E37EA948423}" type="presParOf" srcId="{EE3E4EF3-9767-4D45-AB54-0BE9A967F49C}" destId="{252F34CE-3D4E-41FB-80CE-6FE0785630C4}" srcOrd="1" destOrd="0" presId="urn:microsoft.com/office/officeart/2005/8/layout/venn2"/>
    <dgm:cxn modelId="{148A9571-2738-492C-8854-44BB39CE599D}" type="presParOf" srcId="{D7650F12-9750-4283-AB26-D0C0FF7C76D5}" destId="{474200C5-034E-4B2D-95F9-63CC2212E484}" srcOrd="2" destOrd="0" presId="urn:microsoft.com/office/officeart/2005/8/layout/venn2"/>
    <dgm:cxn modelId="{70D3EAA9-F255-491E-887F-267A73CDC11B}" type="presParOf" srcId="{474200C5-034E-4B2D-95F9-63CC2212E484}" destId="{48C0C2ED-28E4-4CB8-8FC0-1D5E618AFC56}" srcOrd="0" destOrd="0" presId="urn:microsoft.com/office/officeart/2005/8/layout/venn2"/>
    <dgm:cxn modelId="{B64035F0-5FFE-4225-AD7D-5ED20FFA1F11}" type="presParOf" srcId="{474200C5-034E-4B2D-95F9-63CC2212E484}" destId="{32AFC501-1290-48ED-944A-9B69DC2E666D}" srcOrd="1" destOrd="0" presId="urn:microsoft.com/office/officeart/2005/8/layout/venn2"/>
    <dgm:cxn modelId="{644C43CA-3F39-4280-A404-D230F029FFE4}" type="presParOf" srcId="{D7650F12-9750-4283-AB26-D0C0FF7C76D5}" destId="{BF6901D6-61E7-4214-A65E-646A8F281AF8}" srcOrd="3" destOrd="0" presId="urn:microsoft.com/office/officeart/2005/8/layout/venn2"/>
    <dgm:cxn modelId="{34A9718F-8620-4049-96ED-467A3A8FF1C2}" type="presParOf" srcId="{BF6901D6-61E7-4214-A65E-646A8F281AF8}" destId="{D3194F07-ECF9-4A81-B5F2-6D123471BF8A}" srcOrd="0" destOrd="0" presId="urn:microsoft.com/office/officeart/2005/8/layout/venn2"/>
    <dgm:cxn modelId="{9408DBE8-12DD-4002-84B5-6E22CA54AB1C}" type="presParOf" srcId="{BF6901D6-61E7-4214-A65E-646A8F281AF8}" destId="{6A0414DE-7436-4CE2-B51E-FE2D71822B25}" srcOrd="1" destOrd="0" presId="urn:microsoft.com/office/officeart/2005/8/layout/venn2"/>
    <dgm:cxn modelId="{82E9450A-EA78-4D1D-8B69-E4B7DB85A683}" type="presParOf" srcId="{D7650F12-9750-4283-AB26-D0C0FF7C76D5}" destId="{0755E8CF-73E4-4262-A48B-C20F9DBE078F}" srcOrd="4" destOrd="0" presId="urn:microsoft.com/office/officeart/2005/8/layout/venn2"/>
    <dgm:cxn modelId="{E8E88537-431C-4CD4-9762-4F5F804AF739}" type="presParOf" srcId="{0755E8CF-73E4-4262-A48B-C20F9DBE078F}" destId="{31E77BB6-C8FE-4FA3-80F2-2B43F3EA510E}" srcOrd="0" destOrd="0" presId="urn:microsoft.com/office/officeart/2005/8/layout/venn2"/>
    <dgm:cxn modelId="{68A2711E-1B72-49F5-A25B-A531AC350CAC}" type="presParOf" srcId="{0755E8CF-73E4-4262-A48B-C20F9DBE078F}" destId="{4FA90DF3-8E32-4D16-8ED9-C78EA28C4697}" srcOrd="1" destOrd="0" presId="urn:microsoft.com/office/officeart/2005/8/layout/venn2"/>
    <dgm:cxn modelId="{396F20ED-176C-43BF-887E-9DFC40ECC242}" type="presParOf" srcId="{D7650F12-9750-4283-AB26-D0C0FF7C76D5}" destId="{F4D4EE88-E48D-40DA-B3CE-3DC150556F4E}" srcOrd="5" destOrd="0" presId="urn:microsoft.com/office/officeart/2005/8/layout/venn2"/>
    <dgm:cxn modelId="{3A941ABF-6583-4A79-B5A3-2869382892BB}" type="presParOf" srcId="{F4D4EE88-E48D-40DA-B3CE-3DC150556F4E}" destId="{9F5B7E57-154A-44A5-9F79-0A1CFE36222B}" srcOrd="0" destOrd="0" presId="urn:microsoft.com/office/officeart/2005/8/layout/venn2"/>
    <dgm:cxn modelId="{2B217C09-D6B0-45D4-8163-9C0059C1E995}" type="presParOf" srcId="{F4D4EE88-E48D-40DA-B3CE-3DC150556F4E}" destId="{EC5D95A9-84BA-403A-9643-6433C8F231E0}"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FA25ECE-7F72-4AD9-9EC7-7C595B96B957}" type="doc">
      <dgm:prSet loTypeId="urn:microsoft.com/office/officeart/2005/8/layout/cycle8" loCatId="cycle" qsTypeId="urn:microsoft.com/office/officeart/2005/8/quickstyle/simple1" qsCatId="simple" csTypeId="urn:microsoft.com/office/officeart/2005/8/colors/accent2_2" csCatId="accent2" phldr="1"/>
      <dgm:spPr/>
    </dgm:pt>
    <dgm:pt modelId="{7890418D-5E28-4211-BB1F-DF70BB8237D8}">
      <dgm:prSet phldrT="[Text]"/>
      <dgm:spPr/>
      <dgm:t>
        <a:bodyPr/>
        <a:lstStyle/>
        <a:p>
          <a:r>
            <a:rPr lang="en-US" dirty="0" smtClean="0"/>
            <a:t>En Concreto</a:t>
          </a:r>
          <a:endParaRPr lang="en-US" dirty="0"/>
        </a:p>
      </dgm:t>
    </dgm:pt>
    <dgm:pt modelId="{EA922653-4A8A-481C-9103-EA2016C068E2}" type="sibTrans" cxnId="{F4D92812-CD4B-4B75-B757-2B71DDB39F06}">
      <dgm:prSet/>
      <dgm:spPr/>
      <dgm:t>
        <a:bodyPr/>
        <a:lstStyle/>
        <a:p>
          <a:endParaRPr lang="en-US"/>
        </a:p>
      </dgm:t>
    </dgm:pt>
    <dgm:pt modelId="{069DF702-BD6C-46BC-9F18-33E3B2D9F23F}" type="parTrans" cxnId="{F4D92812-CD4B-4B75-B757-2B71DDB39F06}">
      <dgm:prSet/>
      <dgm:spPr/>
      <dgm:t>
        <a:bodyPr/>
        <a:lstStyle/>
        <a:p>
          <a:endParaRPr lang="en-US"/>
        </a:p>
      </dgm:t>
    </dgm:pt>
    <dgm:pt modelId="{38F83025-D96C-4BE5-B469-7F772928C0CE}">
      <dgm:prSet/>
      <dgm:spPr/>
      <dgm:t>
        <a:bodyPr/>
        <a:lstStyle/>
        <a:p>
          <a:r>
            <a:rPr lang="en-US" dirty="0" smtClean="0"/>
            <a:t>Spacewalk</a:t>
          </a:r>
          <a:endParaRPr lang="en-US" dirty="0"/>
        </a:p>
      </dgm:t>
    </dgm:pt>
    <dgm:pt modelId="{7171BDE8-DE3D-4948-A158-C8D8843B51ED}" type="parTrans" cxnId="{B5436864-DCDF-4542-BAB0-E6305889AE1F}">
      <dgm:prSet/>
      <dgm:spPr/>
      <dgm:t>
        <a:bodyPr/>
        <a:lstStyle/>
        <a:p>
          <a:endParaRPr lang="en-US"/>
        </a:p>
      </dgm:t>
    </dgm:pt>
    <dgm:pt modelId="{C1FB98FE-906C-44E8-A5D2-18ED45466686}" type="sibTrans" cxnId="{B5436864-DCDF-4542-BAB0-E6305889AE1F}">
      <dgm:prSet/>
      <dgm:spPr/>
      <dgm:t>
        <a:bodyPr/>
        <a:lstStyle/>
        <a:p>
          <a:endParaRPr lang="en-US"/>
        </a:p>
      </dgm:t>
    </dgm:pt>
    <dgm:pt modelId="{AD75E099-370D-49A8-A38A-9EF421961F88}">
      <dgm:prSet/>
      <dgm:spPr/>
      <dgm:t>
        <a:bodyPr/>
        <a:lstStyle/>
        <a:p>
          <a:r>
            <a:rPr lang="en-US" dirty="0" smtClean="0"/>
            <a:t>Koji</a:t>
          </a:r>
          <a:endParaRPr lang="en-US" dirty="0"/>
        </a:p>
      </dgm:t>
    </dgm:pt>
    <dgm:pt modelId="{C14C9974-D4AA-4C05-9355-7AB8B87E0965}" type="parTrans" cxnId="{41F01C06-1510-4D4E-BB90-8165331EB422}">
      <dgm:prSet/>
      <dgm:spPr/>
      <dgm:t>
        <a:bodyPr/>
        <a:lstStyle/>
        <a:p>
          <a:endParaRPr lang="en-US"/>
        </a:p>
      </dgm:t>
    </dgm:pt>
    <dgm:pt modelId="{AAAE38BB-E8DF-4F49-AF33-B7E40A7C325B}" type="sibTrans" cxnId="{41F01C06-1510-4D4E-BB90-8165331EB422}">
      <dgm:prSet/>
      <dgm:spPr/>
      <dgm:t>
        <a:bodyPr/>
        <a:lstStyle/>
        <a:p>
          <a:endParaRPr lang="en-US"/>
        </a:p>
      </dgm:t>
    </dgm:pt>
    <dgm:pt modelId="{0A716ACD-9ABC-4FDF-B5E7-A01507B1D708}">
      <dgm:prSet/>
      <dgm:spPr/>
      <dgm:t>
        <a:bodyPr/>
        <a:lstStyle/>
        <a:p>
          <a:r>
            <a:rPr lang="en-US" dirty="0" smtClean="0"/>
            <a:t>Sake</a:t>
          </a:r>
          <a:endParaRPr lang="en-US" dirty="0"/>
        </a:p>
      </dgm:t>
    </dgm:pt>
    <dgm:pt modelId="{64592A33-85CC-4B2C-BDDC-D6DCF952A9FE}" type="parTrans" cxnId="{57A8283B-0279-4B38-9D5D-5FFAFA190605}">
      <dgm:prSet/>
      <dgm:spPr/>
      <dgm:t>
        <a:bodyPr/>
        <a:lstStyle/>
        <a:p>
          <a:endParaRPr lang="en-US"/>
        </a:p>
      </dgm:t>
    </dgm:pt>
    <dgm:pt modelId="{9517667E-8A91-4FCC-A514-F7726D009497}" type="sibTrans" cxnId="{57A8283B-0279-4B38-9D5D-5FFAFA190605}">
      <dgm:prSet/>
      <dgm:spPr/>
      <dgm:t>
        <a:bodyPr/>
        <a:lstStyle/>
        <a:p>
          <a:endParaRPr lang="en-US"/>
        </a:p>
      </dgm:t>
    </dgm:pt>
    <dgm:pt modelId="{5A6D2C44-2B9D-473B-BA37-0201FD87C265}">
      <dgm:prSet/>
      <dgm:spPr/>
      <dgm:t>
        <a:bodyPr/>
        <a:lstStyle/>
        <a:p>
          <a:r>
            <a:rPr lang="en-US" dirty="0" smtClean="0"/>
            <a:t>RPM, Aptitude, Apt-Get, Yum, DLL, Etc.</a:t>
          </a:r>
          <a:endParaRPr lang="en-US" dirty="0"/>
        </a:p>
      </dgm:t>
    </dgm:pt>
    <dgm:pt modelId="{F992C0CE-A3DD-482B-93C6-67668E9C07D1}" type="parTrans" cxnId="{BC78C3EC-21ED-4405-894C-F554A887379B}">
      <dgm:prSet/>
      <dgm:spPr/>
      <dgm:t>
        <a:bodyPr/>
        <a:lstStyle/>
        <a:p>
          <a:endParaRPr lang="en-US"/>
        </a:p>
      </dgm:t>
    </dgm:pt>
    <dgm:pt modelId="{80CBFD94-D7A1-40A2-8B6D-0B46D7F830DB}" type="sibTrans" cxnId="{BC78C3EC-21ED-4405-894C-F554A887379B}">
      <dgm:prSet/>
      <dgm:spPr/>
      <dgm:t>
        <a:bodyPr/>
        <a:lstStyle/>
        <a:p>
          <a:endParaRPr lang="en-US"/>
        </a:p>
      </dgm:t>
    </dgm:pt>
    <dgm:pt modelId="{32B7613E-0242-4EDA-9F6B-C46661E02F46}">
      <dgm:prSet phldrT="[Text]"/>
      <dgm:spPr/>
      <dgm:t>
        <a:bodyPr/>
        <a:lstStyle/>
        <a:p>
          <a:r>
            <a:rPr lang="en-US" dirty="0" smtClean="0"/>
            <a:t>Puppet</a:t>
          </a:r>
          <a:endParaRPr lang="en-US" dirty="0"/>
        </a:p>
      </dgm:t>
    </dgm:pt>
    <dgm:pt modelId="{916EDBAF-7A2C-4FA2-A3EC-7DAAD8DAE435}" type="parTrans" cxnId="{EF92E346-B4FC-4E06-A053-67E8A7320275}">
      <dgm:prSet/>
      <dgm:spPr/>
      <dgm:t>
        <a:bodyPr/>
        <a:lstStyle/>
        <a:p>
          <a:endParaRPr lang="en-US"/>
        </a:p>
      </dgm:t>
    </dgm:pt>
    <dgm:pt modelId="{0B4F6E5C-F2C6-48AD-B4AF-7EA8FF9E7B62}" type="sibTrans" cxnId="{EF92E346-B4FC-4E06-A053-67E8A7320275}">
      <dgm:prSet/>
      <dgm:spPr/>
      <dgm:t>
        <a:bodyPr/>
        <a:lstStyle/>
        <a:p>
          <a:endParaRPr lang="en-US"/>
        </a:p>
      </dgm:t>
    </dgm:pt>
    <dgm:pt modelId="{1CD8AFEB-97C3-4563-BAC4-7414953D5144}">
      <dgm:prSet/>
      <dgm:spPr/>
      <dgm:t>
        <a:bodyPr/>
        <a:lstStyle/>
        <a:p>
          <a:r>
            <a:rPr lang="en-US" dirty="0" smtClean="0"/>
            <a:t>Composer, NPM, Bundler, Etc.</a:t>
          </a:r>
          <a:endParaRPr lang="en-US" dirty="0"/>
        </a:p>
      </dgm:t>
    </dgm:pt>
    <dgm:pt modelId="{CC83541A-1FEB-4694-91B0-71A578B0DB92}" type="parTrans" cxnId="{27432634-51C4-4886-9E94-32D0CD965B1C}">
      <dgm:prSet/>
      <dgm:spPr/>
      <dgm:t>
        <a:bodyPr/>
        <a:lstStyle/>
        <a:p>
          <a:endParaRPr lang="en-US"/>
        </a:p>
      </dgm:t>
    </dgm:pt>
    <dgm:pt modelId="{603B3D05-2731-4B8D-ACA2-66DEB1A8F546}" type="sibTrans" cxnId="{27432634-51C4-4886-9E94-32D0CD965B1C}">
      <dgm:prSet/>
      <dgm:spPr/>
      <dgm:t>
        <a:bodyPr/>
        <a:lstStyle/>
        <a:p>
          <a:endParaRPr lang="en-US"/>
        </a:p>
      </dgm:t>
    </dgm:pt>
    <dgm:pt modelId="{EE6FCF54-08C0-4123-A80A-E7B08911A62E}">
      <dgm:prSet/>
      <dgm:spPr/>
      <dgm:t>
        <a:bodyPr/>
        <a:lstStyle/>
        <a:p>
          <a:r>
            <a:rPr lang="en-US" dirty="0" smtClean="0"/>
            <a:t>Jenkins</a:t>
          </a:r>
          <a:endParaRPr lang="en-US" dirty="0"/>
        </a:p>
      </dgm:t>
    </dgm:pt>
    <dgm:pt modelId="{251D1C91-3E1F-4A60-A855-A6EAEB9CB2B0}" type="parTrans" cxnId="{2F629770-D283-443D-803F-713FE3F58BC9}">
      <dgm:prSet/>
      <dgm:spPr/>
      <dgm:t>
        <a:bodyPr/>
        <a:lstStyle/>
        <a:p>
          <a:endParaRPr lang="en-US"/>
        </a:p>
      </dgm:t>
    </dgm:pt>
    <dgm:pt modelId="{3C4A67BC-B653-40B0-8E32-20CC8DEBE614}" type="sibTrans" cxnId="{2F629770-D283-443D-803F-713FE3F58BC9}">
      <dgm:prSet/>
      <dgm:spPr/>
      <dgm:t>
        <a:bodyPr/>
        <a:lstStyle/>
        <a:p>
          <a:endParaRPr lang="en-US"/>
        </a:p>
      </dgm:t>
    </dgm:pt>
    <dgm:pt modelId="{B41844D5-C0BE-4C94-B9A5-BE4CBC0EB74C}" type="pres">
      <dgm:prSet presAssocID="{7FA25ECE-7F72-4AD9-9EC7-7C595B96B957}" presName="compositeShape" presStyleCnt="0">
        <dgm:presLayoutVars>
          <dgm:chMax val="7"/>
          <dgm:dir/>
          <dgm:resizeHandles val="exact"/>
        </dgm:presLayoutVars>
      </dgm:prSet>
      <dgm:spPr/>
    </dgm:pt>
    <dgm:pt modelId="{131F62D7-F1E0-4D38-8CBA-8F1563D2ADED}" type="pres">
      <dgm:prSet presAssocID="{7FA25ECE-7F72-4AD9-9EC7-7C595B96B957}" presName="wedge1" presStyleLbl="node1" presStyleIdx="0" presStyleCnt="1"/>
      <dgm:spPr/>
      <dgm:t>
        <a:bodyPr/>
        <a:lstStyle/>
        <a:p>
          <a:endParaRPr lang="en-US"/>
        </a:p>
      </dgm:t>
    </dgm:pt>
    <dgm:pt modelId="{552FA124-2AE7-42D3-8F23-F4A87445CF5E}" type="pres">
      <dgm:prSet presAssocID="{7FA25ECE-7F72-4AD9-9EC7-7C595B96B957}" presName="dummy1a" presStyleCnt="0"/>
      <dgm:spPr/>
    </dgm:pt>
    <dgm:pt modelId="{36551070-B8D8-424D-BF9B-A7E44CB30C38}" type="pres">
      <dgm:prSet presAssocID="{7FA25ECE-7F72-4AD9-9EC7-7C595B96B957}" presName="dummy1b" presStyleCnt="0"/>
      <dgm:spPr/>
    </dgm:pt>
    <dgm:pt modelId="{F36D1739-BFFC-4E81-8E07-74FB500CD176}" type="pres">
      <dgm:prSet presAssocID="{7FA25ECE-7F72-4AD9-9EC7-7C595B96B957}" presName="wedge1Tx" presStyleLbl="node1" presStyleIdx="0" presStyleCnt="1">
        <dgm:presLayoutVars>
          <dgm:chMax val="0"/>
          <dgm:chPref val="0"/>
          <dgm:bulletEnabled val="1"/>
        </dgm:presLayoutVars>
      </dgm:prSet>
      <dgm:spPr/>
      <dgm:t>
        <a:bodyPr/>
        <a:lstStyle/>
        <a:p>
          <a:endParaRPr lang="en-US"/>
        </a:p>
      </dgm:t>
    </dgm:pt>
    <dgm:pt modelId="{67302859-7EF5-4D62-81F5-6B896DC7FF15}" type="pres">
      <dgm:prSet presAssocID="{EA922653-4A8A-481C-9103-EA2016C068E2}" presName="arrowWedge1single" presStyleLbl="fgSibTrans2D1" presStyleIdx="0" presStyleCnt="1"/>
      <dgm:spPr/>
    </dgm:pt>
  </dgm:ptLst>
  <dgm:cxnLst>
    <dgm:cxn modelId="{C813D716-E80A-446B-8E0A-48EB4ABD9716}" type="presOf" srcId="{1CD8AFEB-97C3-4563-BAC4-7414953D5144}" destId="{F36D1739-BFFC-4E81-8E07-74FB500CD176}" srcOrd="1" destOrd="7" presId="urn:microsoft.com/office/officeart/2005/8/layout/cycle8"/>
    <dgm:cxn modelId="{B5436864-DCDF-4542-BAB0-E6305889AE1F}" srcId="{7890418D-5E28-4211-BB1F-DF70BB8237D8}" destId="{38F83025-D96C-4BE5-B469-7F772928C0CE}" srcOrd="2" destOrd="0" parTransId="{7171BDE8-DE3D-4948-A158-C8D8843B51ED}" sibTransId="{C1FB98FE-906C-44E8-A5D2-18ED45466686}"/>
    <dgm:cxn modelId="{F4D92812-CD4B-4B75-B757-2B71DDB39F06}" srcId="{7FA25ECE-7F72-4AD9-9EC7-7C595B96B957}" destId="{7890418D-5E28-4211-BB1F-DF70BB8237D8}" srcOrd="0" destOrd="0" parTransId="{069DF702-BD6C-46BC-9F18-33E3B2D9F23F}" sibTransId="{EA922653-4A8A-481C-9103-EA2016C068E2}"/>
    <dgm:cxn modelId="{41F01C06-1510-4D4E-BB90-8165331EB422}" srcId="{7890418D-5E28-4211-BB1F-DF70BB8237D8}" destId="{AD75E099-370D-49A8-A38A-9EF421961F88}" srcOrd="3" destOrd="0" parTransId="{C14C9974-D4AA-4C05-9355-7AB8B87E0965}" sibTransId="{AAAE38BB-E8DF-4F49-AF33-B7E40A7C325B}"/>
    <dgm:cxn modelId="{B758CB0D-34B2-4ACE-BE44-E779A6757783}" type="presOf" srcId="{32B7613E-0242-4EDA-9F6B-C46661E02F46}" destId="{131F62D7-F1E0-4D38-8CBA-8F1563D2ADED}" srcOrd="0" destOrd="1" presId="urn:microsoft.com/office/officeart/2005/8/layout/cycle8"/>
    <dgm:cxn modelId="{7C7C8172-F5EE-4A15-A62A-12FCE2DFD0E0}" type="presOf" srcId="{1CD8AFEB-97C3-4563-BAC4-7414953D5144}" destId="{131F62D7-F1E0-4D38-8CBA-8F1563D2ADED}" srcOrd="0" destOrd="7" presId="urn:microsoft.com/office/officeart/2005/8/layout/cycle8"/>
    <dgm:cxn modelId="{1ED8963E-901A-471D-A506-412D2C2C45F8}" type="presOf" srcId="{32B7613E-0242-4EDA-9F6B-C46661E02F46}" destId="{F36D1739-BFFC-4E81-8E07-74FB500CD176}" srcOrd="1" destOrd="1" presId="urn:microsoft.com/office/officeart/2005/8/layout/cycle8"/>
    <dgm:cxn modelId="{BBB7FAA5-DAC7-4A4A-A89C-4FE62CB982E8}" type="presOf" srcId="{EE6FCF54-08C0-4123-A80A-E7B08911A62E}" destId="{F36D1739-BFFC-4E81-8E07-74FB500CD176}" srcOrd="1" destOrd="2" presId="urn:microsoft.com/office/officeart/2005/8/layout/cycle8"/>
    <dgm:cxn modelId="{F228D1AF-D160-4606-AA16-10CC38C7160C}" type="presOf" srcId="{5A6D2C44-2B9D-473B-BA37-0201FD87C265}" destId="{131F62D7-F1E0-4D38-8CBA-8F1563D2ADED}" srcOrd="0" destOrd="6" presId="urn:microsoft.com/office/officeart/2005/8/layout/cycle8"/>
    <dgm:cxn modelId="{A74579EE-2A6C-469E-8021-E03E56A828E0}" type="presOf" srcId="{0A716ACD-9ABC-4FDF-B5E7-A01507B1D708}" destId="{131F62D7-F1E0-4D38-8CBA-8F1563D2ADED}" srcOrd="0" destOrd="5" presId="urn:microsoft.com/office/officeart/2005/8/layout/cycle8"/>
    <dgm:cxn modelId="{A2A1AC5F-646A-4222-9E95-54CC17CE59A6}" type="presOf" srcId="{7890418D-5E28-4211-BB1F-DF70BB8237D8}" destId="{F36D1739-BFFC-4E81-8E07-74FB500CD176}" srcOrd="1" destOrd="0" presId="urn:microsoft.com/office/officeart/2005/8/layout/cycle8"/>
    <dgm:cxn modelId="{9F8ABDF2-C607-4510-B44C-E0B32657C230}" type="presOf" srcId="{EE6FCF54-08C0-4123-A80A-E7B08911A62E}" destId="{131F62D7-F1E0-4D38-8CBA-8F1563D2ADED}" srcOrd="0" destOrd="2" presId="urn:microsoft.com/office/officeart/2005/8/layout/cycle8"/>
    <dgm:cxn modelId="{57A8283B-0279-4B38-9D5D-5FFAFA190605}" srcId="{7890418D-5E28-4211-BB1F-DF70BB8237D8}" destId="{0A716ACD-9ABC-4FDF-B5E7-A01507B1D708}" srcOrd="4" destOrd="0" parTransId="{64592A33-85CC-4B2C-BDDC-D6DCF952A9FE}" sibTransId="{9517667E-8A91-4FCC-A514-F7726D009497}"/>
    <dgm:cxn modelId="{97A551D3-5376-4144-A29E-9E49A38092D8}" type="presOf" srcId="{7FA25ECE-7F72-4AD9-9EC7-7C595B96B957}" destId="{B41844D5-C0BE-4C94-B9A5-BE4CBC0EB74C}" srcOrd="0" destOrd="0" presId="urn:microsoft.com/office/officeart/2005/8/layout/cycle8"/>
    <dgm:cxn modelId="{BFA40CA0-C4F2-432D-93E7-12596BE13B27}" type="presOf" srcId="{0A716ACD-9ABC-4FDF-B5E7-A01507B1D708}" destId="{F36D1739-BFFC-4E81-8E07-74FB500CD176}" srcOrd="1" destOrd="5" presId="urn:microsoft.com/office/officeart/2005/8/layout/cycle8"/>
    <dgm:cxn modelId="{27432634-51C4-4886-9E94-32D0CD965B1C}" srcId="{7890418D-5E28-4211-BB1F-DF70BB8237D8}" destId="{1CD8AFEB-97C3-4563-BAC4-7414953D5144}" srcOrd="6" destOrd="0" parTransId="{CC83541A-1FEB-4694-91B0-71A578B0DB92}" sibTransId="{603B3D05-2731-4B8D-ACA2-66DEB1A8F546}"/>
    <dgm:cxn modelId="{EF92E346-B4FC-4E06-A053-67E8A7320275}" srcId="{7890418D-5E28-4211-BB1F-DF70BB8237D8}" destId="{32B7613E-0242-4EDA-9F6B-C46661E02F46}" srcOrd="0" destOrd="0" parTransId="{916EDBAF-7A2C-4FA2-A3EC-7DAAD8DAE435}" sibTransId="{0B4F6E5C-F2C6-48AD-B4AF-7EA8FF9E7B62}"/>
    <dgm:cxn modelId="{6B6F3C62-0B09-4260-BB2C-DC0DD6B7C9BE}" type="presOf" srcId="{AD75E099-370D-49A8-A38A-9EF421961F88}" destId="{F36D1739-BFFC-4E81-8E07-74FB500CD176}" srcOrd="1" destOrd="4" presId="urn:microsoft.com/office/officeart/2005/8/layout/cycle8"/>
    <dgm:cxn modelId="{9636E468-8D47-4020-9DD4-CD3B7E538512}" type="presOf" srcId="{7890418D-5E28-4211-BB1F-DF70BB8237D8}" destId="{131F62D7-F1E0-4D38-8CBA-8F1563D2ADED}" srcOrd="0" destOrd="0" presId="urn:microsoft.com/office/officeart/2005/8/layout/cycle8"/>
    <dgm:cxn modelId="{0CC8D8FA-3953-44BC-AF5C-5F7639496891}" type="presOf" srcId="{38F83025-D96C-4BE5-B469-7F772928C0CE}" destId="{F36D1739-BFFC-4E81-8E07-74FB500CD176}" srcOrd="1" destOrd="3" presId="urn:microsoft.com/office/officeart/2005/8/layout/cycle8"/>
    <dgm:cxn modelId="{4B7E2007-0935-447D-A55C-8DE173ED4C8D}" type="presOf" srcId="{38F83025-D96C-4BE5-B469-7F772928C0CE}" destId="{131F62D7-F1E0-4D38-8CBA-8F1563D2ADED}" srcOrd="0" destOrd="3" presId="urn:microsoft.com/office/officeart/2005/8/layout/cycle8"/>
    <dgm:cxn modelId="{BADA3C71-A9CB-45F8-9435-051A6E8F1853}" type="presOf" srcId="{5A6D2C44-2B9D-473B-BA37-0201FD87C265}" destId="{F36D1739-BFFC-4E81-8E07-74FB500CD176}" srcOrd="1" destOrd="6" presId="urn:microsoft.com/office/officeart/2005/8/layout/cycle8"/>
    <dgm:cxn modelId="{2F629770-D283-443D-803F-713FE3F58BC9}" srcId="{7890418D-5E28-4211-BB1F-DF70BB8237D8}" destId="{EE6FCF54-08C0-4123-A80A-E7B08911A62E}" srcOrd="1" destOrd="0" parTransId="{251D1C91-3E1F-4A60-A855-A6EAEB9CB2B0}" sibTransId="{3C4A67BC-B653-40B0-8E32-20CC8DEBE614}"/>
    <dgm:cxn modelId="{BC78C3EC-21ED-4405-894C-F554A887379B}" srcId="{7890418D-5E28-4211-BB1F-DF70BB8237D8}" destId="{5A6D2C44-2B9D-473B-BA37-0201FD87C265}" srcOrd="5" destOrd="0" parTransId="{F992C0CE-A3DD-482B-93C6-67668E9C07D1}" sibTransId="{80CBFD94-D7A1-40A2-8B6D-0B46D7F830DB}"/>
    <dgm:cxn modelId="{E31813FF-2A02-41E0-AD91-A3E3A8603110}" type="presOf" srcId="{AD75E099-370D-49A8-A38A-9EF421961F88}" destId="{131F62D7-F1E0-4D38-8CBA-8F1563D2ADED}" srcOrd="0" destOrd="4" presId="urn:microsoft.com/office/officeart/2005/8/layout/cycle8"/>
    <dgm:cxn modelId="{FB16C517-676F-4182-91DB-88E3AF5C0EA5}" type="presParOf" srcId="{B41844D5-C0BE-4C94-B9A5-BE4CBC0EB74C}" destId="{131F62D7-F1E0-4D38-8CBA-8F1563D2ADED}" srcOrd="0" destOrd="0" presId="urn:microsoft.com/office/officeart/2005/8/layout/cycle8"/>
    <dgm:cxn modelId="{7CA9EA48-85F1-4840-84A4-55FC376A8121}" type="presParOf" srcId="{B41844D5-C0BE-4C94-B9A5-BE4CBC0EB74C}" destId="{552FA124-2AE7-42D3-8F23-F4A87445CF5E}" srcOrd="1" destOrd="0" presId="urn:microsoft.com/office/officeart/2005/8/layout/cycle8"/>
    <dgm:cxn modelId="{03DA3668-1327-473B-AA9E-B32F72B7424B}" type="presParOf" srcId="{B41844D5-C0BE-4C94-B9A5-BE4CBC0EB74C}" destId="{36551070-B8D8-424D-BF9B-A7E44CB30C38}" srcOrd="2" destOrd="0" presId="urn:microsoft.com/office/officeart/2005/8/layout/cycle8"/>
    <dgm:cxn modelId="{9BC1C510-1C1E-40EE-9BF0-3A4E49D572A9}" type="presParOf" srcId="{B41844D5-C0BE-4C94-B9A5-BE4CBC0EB74C}" destId="{F36D1739-BFFC-4E81-8E07-74FB500CD176}" srcOrd="3" destOrd="0" presId="urn:microsoft.com/office/officeart/2005/8/layout/cycle8"/>
    <dgm:cxn modelId="{43830B03-BFEE-4E2B-B731-3B304CF30154}" type="presParOf" srcId="{B41844D5-C0BE-4C94-B9A5-BE4CBC0EB74C}" destId="{67302859-7EF5-4D62-81F5-6B896DC7FF15}" srcOrd="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A25ECE-7F72-4AD9-9EC7-7C595B96B957}" type="doc">
      <dgm:prSet loTypeId="urn:microsoft.com/office/officeart/2005/8/layout/cycle8" loCatId="cycle" qsTypeId="urn:microsoft.com/office/officeart/2005/8/quickstyle/simple1" qsCatId="simple" csTypeId="urn:microsoft.com/office/officeart/2005/8/colors/accent1_2" csCatId="accent1" phldr="1"/>
      <dgm:spPr/>
    </dgm:pt>
    <dgm:pt modelId="{7890418D-5E28-4211-BB1F-DF70BB8237D8}">
      <dgm:prSet phldrT="[Text]"/>
      <dgm:spPr/>
      <dgm:t>
        <a:bodyPr/>
        <a:lstStyle/>
        <a:p>
          <a:r>
            <a:rPr lang="en-US" dirty="0" smtClean="0"/>
            <a:t>En Abstracto</a:t>
          </a:r>
          <a:endParaRPr lang="en-US" dirty="0"/>
        </a:p>
      </dgm:t>
    </dgm:pt>
    <dgm:pt modelId="{EA922653-4A8A-481C-9103-EA2016C068E2}" type="sibTrans" cxnId="{F4D92812-CD4B-4B75-B757-2B71DDB39F06}">
      <dgm:prSet/>
      <dgm:spPr/>
      <dgm:t>
        <a:bodyPr/>
        <a:lstStyle/>
        <a:p>
          <a:endParaRPr lang="en-US"/>
        </a:p>
      </dgm:t>
    </dgm:pt>
    <dgm:pt modelId="{069DF702-BD6C-46BC-9F18-33E3B2D9F23F}" type="parTrans" cxnId="{F4D92812-CD4B-4B75-B757-2B71DDB39F06}">
      <dgm:prSet/>
      <dgm:spPr/>
      <dgm:t>
        <a:bodyPr/>
        <a:lstStyle/>
        <a:p>
          <a:endParaRPr lang="en-US"/>
        </a:p>
      </dgm:t>
    </dgm:pt>
    <dgm:pt modelId="{38F83025-D96C-4BE5-B469-7F772928C0CE}">
      <dgm:prSet/>
      <dgm:spPr/>
      <dgm:t>
        <a:bodyPr/>
        <a:lstStyle/>
        <a:p>
          <a:r>
            <a:rPr lang="en-US" dirty="0" smtClean="0"/>
            <a:t>Dispatch Arbitrary Commands</a:t>
          </a:r>
          <a:endParaRPr lang="en-US" dirty="0"/>
        </a:p>
      </dgm:t>
    </dgm:pt>
    <dgm:pt modelId="{7171BDE8-DE3D-4948-A158-C8D8843B51ED}" type="parTrans" cxnId="{B5436864-DCDF-4542-BAB0-E6305889AE1F}">
      <dgm:prSet/>
      <dgm:spPr/>
      <dgm:t>
        <a:bodyPr/>
        <a:lstStyle/>
        <a:p>
          <a:endParaRPr lang="en-US"/>
        </a:p>
      </dgm:t>
    </dgm:pt>
    <dgm:pt modelId="{C1FB98FE-906C-44E8-A5D2-18ED45466686}" type="sibTrans" cxnId="{B5436864-DCDF-4542-BAB0-E6305889AE1F}">
      <dgm:prSet/>
      <dgm:spPr/>
      <dgm:t>
        <a:bodyPr/>
        <a:lstStyle/>
        <a:p>
          <a:endParaRPr lang="en-US"/>
        </a:p>
      </dgm:t>
    </dgm:pt>
    <dgm:pt modelId="{AD75E099-370D-49A8-A38A-9EF421961F88}">
      <dgm:prSet/>
      <dgm:spPr/>
      <dgm:t>
        <a:bodyPr/>
        <a:lstStyle/>
        <a:p>
          <a:r>
            <a:rPr lang="en-US" dirty="0" smtClean="0"/>
            <a:t>Build System Packages</a:t>
          </a:r>
          <a:endParaRPr lang="en-US" dirty="0"/>
        </a:p>
      </dgm:t>
    </dgm:pt>
    <dgm:pt modelId="{C14C9974-D4AA-4C05-9355-7AB8B87E0965}" type="parTrans" cxnId="{41F01C06-1510-4D4E-BB90-8165331EB422}">
      <dgm:prSet/>
      <dgm:spPr/>
      <dgm:t>
        <a:bodyPr/>
        <a:lstStyle/>
        <a:p>
          <a:endParaRPr lang="en-US"/>
        </a:p>
      </dgm:t>
    </dgm:pt>
    <dgm:pt modelId="{AAAE38BB-E8DF-4F49-AF33-B7E40A7C325B}" type="sibTrans" cxnId="{41F01C06-1510-4D4E-BB90-8165331EB422}">
      <dgm:prSet/>
      <dgm:spPr/>
      <dgm:t>
        <a:bodyPr/>
        <a:lstStyle/>
        <a:p>
          <a:endParaRPr lang="en-US"/>
        </a:p>
      </dgm:t>
    </dgm:pt>
    <dgm:pt modelId="{0A716ACD-9ABC-4FDF-B5E7-A01507B1D708}">
      <dgm:prSet/>
      <dgm:spPr/>
      <dgm:t>
        <a:bodyPr/>
        <a:lstStyle/>
        <a:p>
          <a:r>
            <a:rPr lang="en-US" dirty="0" smtClean="0"/>
            <a:t>Package Specifications</a:t>
          </a:r>
          <a:endParaRPr lang="en-US" dirty="0"/>
        </a:p>
      </dgm:t>
    </dgm:pt>
    <dgm:pt modelId="{64592A33-85CC-4B2C-BDDC-D6DCF952A9FE}" type="parTrans" cxnId="{57A8283B-0279-4B38-9D5D-5FFAFA190605}">
      <dgm:prSet/>
      <dgm:spPr/>
      <dgm:t>
        <a:bodyPr/>
        <a:lstStyle/>
        <a:p>
          <a:endParaRPr lang="en-US"/>
        </a:p>
      </dgm:t>
    </dgm:pt>
    <dgm:pt modelId="{9517667E-8A91-4FCC-A514-F7726D009497}" type="sibTrans" cxnId="{57A8283B-0279-4B38-9D5D-5FFAFA190605}">
      <dgm:prSet/>
      <dgm:spPr/>
      <dgm:t>
        <a:bodyPr/>
        <a:lstStyle/>
        <a:p>
          <a:endParaRPr lang="en-US"/>
        </a:p>
      </dgm:t>
    </dgm:pt>
    <dgm:pt modelId="{5A6D2C44-2B9D-473B-BA37-0201FD87C265}">
      <dgm:prSet/>
      <dgm:spPr/>
      <dgm:t>
        <a:bodyPr/>
        <a:lstStyle/>
        <a:p>
          <a:r>
            <a:rPr lang="en-US" dirty="0" smtClean="0"/>
            <a:t>Manage System Libraries</a:t>
          </a:r>
          <a:endParaRPr lang="en-US" dirty="0"/>
        </a:p>
      </dgm:t>
    </dgm:pt>
    <dgm:pt modelId="{F992C0CE-A3DD-482B-93C6-67668E9C07D1}" type="parTrans" cxnId="{BC78C3EC-21ED-4405-894C-F554A887379B}">
      <dgm:prSet/>
      <dgm:spPr/>
      <dgm:t>
        <a:bodyPr/>
        <a:lstStyle/>
        <a:p>
          <a:endParaRPr lang="en-US"/>
        </a:p>
      </dgm:t>
    </dgm:pt>
    <dgm:pt modelId="{80CBFD94-D7A1-40A2-8B6D-0B46D7F830DB}" type="sibTrans" cxnId="{BC78C3EC-21ED-4405-894C-F554A887379B}">
      <dgm:prSet/>
      <dgm:spPr/>
      <dgm:t>
        <a:bodyPr/>
        <a:lstStyle/>
        <a:p>
          <a:endParaRPr lang="en-US"/>
        </a:p>
      </dgm:t>
    </dgm:pt>
    <dgm:pt modelId="{1CD8AFEB-97C3-4563-BAC4-7414953D5144}">
      <dgm:prSet/>
      <dgm:spPr/>
      <dgm:t>
        <a:bodyPr/>
        <a:lstStyle/>
        <a:p>
          <a:r>
            <a:rPr lang="en-US" dirty="0" smtClean="0"/>
            <a:t>Language Specific Dependency Management</a:t>
          </a:r>
          <a:endParaRPr lang="en-US" dirty="0"/>
        </a:p>
      </dgm:t>
    </dgm:pt>
    <dgm:pt modelId="{CC83541A-1FEB-4694-91B0-71A578B0DB92}" type="parTrans" cxnId="{27432634-51C4-4886-9E94-32D0CD965B1C}">
      <dgm:prSet/>
      <dgm:spPr/>
      <dgm:t>
        <a:bodyPr/>
        <a:lstStyle/>
        <a:p>
          <a:endParaRPr lang="en-US"/>
        </a:p>
      </dgm:t>
    </dgm:pt>
    <dgm:pt modelId="{603B3D05-2731-4B8D-ACA2-66DEB1A8F546}" type="sibTrans" cxnId="{27432634-51C4-4886-9E94-32D0CD965B1C}">
      <dgm:prSet/>
      <dgm:spPr/>
      <dgm:t>
        <a:bodyPr/>
        <a:lstStyle/>
        <a:p>
          <a:endParaRPr lang="en-US"/>
        </a:p>
      </dgm:t>
    </dgm:pt>
    <dgm:pt modelId="{D389CEC2-7B0C-4F72-8D41-AECAE6FD5035}">
      <dgm:prSet/>
      <dgm:spPr/>
      <dgm:t>
        <a:bodyPr/>
        <a:lstStyle/>
        <a:p>
          <a:r>
            <a:rPr lang="en-US" dirty="0" smtClean="0"/>
            <a:t>Automate Jobs</a:t>
          </a:r>
          <a:endParaRPr lang="en-US" dirty="0"/>
        </a:p>
      </dgm:t>
    </dgm:pt>
    <dgm:pt modelId="{CC19EE02-6FDC-45E6-AEB3-8367540ABDE3}" type="parTrans" cxnId="{DACB3C2D-35C3-4FE2-B45D-9FB635955A35}">
      <dgm:prSet/>
      <dgm:spPr/>
      <dgm:t>
        <a:bodyPr/>
        <a:lstStyle/>
        <a:p>
          <a:endParaRPr lang="en-US"/>
        </a:p>
      </dgm:t>
    </dgm:pt>
    <dgm:pt modelId="{1294790D-1EB2-4228-A8D5-C15D46C48312}" type="sibTrans" cxnId="{DACB3C2D-35C3-4FE2-B45D-9FB635955A35}">
      <dgm:prSet/>
      <dgm:spPr/>
      <dgm:t>
        <a:bodyPr/>
        <a:lstStyle/>
        <a:p>
          <a:endParaRPr lang="en-US"/>
        </a:p>
      </dgm:t>
    </dgm:pt>
    <dgm:pt modelId="{F7BE613E-F44D-46DC-B8FC-4A880E9F033A}">
      <dgm:prSet/>
      <dgm:spPr/>
      <dgm:t>
        <a:bodyPr/>
        <a:lstStyle/>
        <a:p>
          <a:r>
            <a:rPr lang="en-US" dirty="0" smtClean="0"/>
            <a:t>Manage Configuration</a:t>
          </a:r>
          <a:endParaRPr lang="en-US" dirty="0"/>
        </a:p>
      </dgm:t>
    </dgm:pt>
    <dgm:pt modelId="{DCFFCEF6-FC60-4D98-91D4-688A80DF7A82}" type="parTrans" cxnId="{C626E657-3AEF-47AB-9C39-FD2B9CA7D4CA}">
      <dgm:prSet/>
      <dgm:spPr/>
      <dgm:t>
        <a:bodyPr/>
        <a:lstStyle/>
        <a:p>
          <a:endParaRPr lang="en-US"/>
        </a:p>
      </dgm:t>
    </dgm:pt>
    <dgm:pt modelId="{0750D0EC-3751-4A5F-A92B-E9C8D45A2B6F}" type="sibTrans" cxnId="{C626E657-3AEF-47AB-9C39-FD2B9CA7D4CA}">
      <dgm:prSet/>
      <dgm:spPr/>
      <dgm:t>
        <a:bodyPr/>
        <a:lstStyle/>
        <a:p>
          <a:endParaRPr lang="en-US"/>
        </a:p>
      </dgm:t>
    </dgm:pt>
    <dgm:pt modelId="{9BDCD5CF-41A8-4575-A59F-9CCBD32EC5A8}" type="pres">
      <dgm:prSet presAssocID="{7FA25ECE-7F72-4AD9-9EC7-7C595B96B957}" presName="compositeShape" presStyleCnt="0">
        <dgm:presLayoutVars>
          <dgm:chMax val="7"/>
          <dgm:dir/>
          <dgm:resizeHandles val="exact"/>
        </dgm:presLayoutVars>
      </dgm:prSet>
      <dgm:spPr/>
    </dgm:pt>
    <dgm:pt modelId="{7D9C466D-DC1B-41A2-A8BA-92ACE9B50F77}" type="pres">
      <dgm:prSet presAssocID="{7FA25ECE-7F72-4AD9-9EC7-7C595B96B957}" presName="wedge1" presStyleLbl="node1" presStyleIdx="0" presStyleCnt="1" custLinFactNeighborX="216" custLinFactNeighborY="216"/>
      <dgm:spPr/>
      <dgm:t>
        <a:bodyPr/>
        <a:lstStyle/>
        <a:p>
          <a:endParaRPr lang="en-US"/>
        </a:p>
      </dgm:t>
    </dgm:pt>
    <dgm:pt modelId="{534058A0-C958-4734-97FA-E90DD498AA33}" type="pres">
      <dgm:prSet presAssocID="{7FA25ECE-7F72-4AD9-9EC7-7C595B96B957}" presName="dummy1a" presStyleCnt="0"/>
      <dgm:spPr/>
    </dgm:pt>
    <dgm:pt modelId="{BED73C13-DFF0-4F6A-B37F-5A3FFA82EF10}" type="pres">
      <dgm:prSet presAssocID="{7FA25ECE-7F72-4AD9-9EC7-7C595B96B957}" presName="dummy1b" presStyleCnt="0"/>
      <dgm:spPr/>
    </dgm:pt>
    <dgm:pt modelId="{978557AA-10E6-4F08-B0FE-60E543F95C25}" type="pres">
      <dgm:prSet presAssocID="{7FA25ECE-7F72-4AD9-9EC7-7C595B96B957}" presName="wedge1Tx" presStyleLbl="node1" presStyleIdx="0" presStyleCnt="1">
        <dgm:presLayoutVars>
          <dgm:chMax val="0"/>
          <dgm:chPref val="0"/>
          <dgm:bulletEnabled val="1"/>
        </dgm:presLayoutVars>
      </dgm:prSet>
      <dgm:spPr/>
      <dgm:t>
        <a:bodyPr/>
        <a:lstStyle/>
        <a:p>
          <a:endParaRPr lang="en-US"/>
        </a:p>
      </dgm:t>
    </dgm:pt>
    <dgm:pt modelId="{C825DF5B-F658-498E-90A9-5698A9F5FE21}" type="pres">
      <dgm:prSet presAssocID="{EA922653-4A8A-481C-9103-EA2016C068E2}" presName="arrowWedge1single" presStyleLbl="fgSibTrans2D1" presStyleIdx="0" presStyleCnt="1"/>
      <dgm:spPr/>
    </dgm:pt>
  </dgm:ptLst>
  <dgm:cxnLst>
    <dgm:cxn modelId="{8AC08D3B-C9E2-4422-B447-7371616F9ADC}" type="presOf" srcId="{5A6D2C44-2B9D-473B-BA37-0201FD87C265}" destId="{7D9C466D-DC1B-41A2-A8BA-92ACE9B50F77}" srcOrd="0" destOrd="6" presId="urn:microsoft.com/office/officeart/2005/8/layout/cycle8"/>
    <dgm:cxn modelId="{FD18B638-C3A6-4F7E-B3F9-13E72A6E0F6B}" type="presOf" srcId="{F7BE613E-F44D-46DC-B8FC-4A880E9F033A}" destId="{978557AA-10E6-4F08-B0FE-60E543F95C25}" srcOrd="1" destOrd="1" presId="urn:microsoft.com/office/officeart/2005/8/layout/cycle8"/>
    <dgm:cxn modelId="{6325CDC3-A252-4C57-9E18-7DA810910C46}" type="presOf" srcId="{1CD8AFEB-97C3-4563-BAC4-7414953D5144}" destId="{978557AA-10E6-4F08-B0FE-60E543F95C25}" srcOrd="1" destOrd="7" presId="urn:microsoft.com/office/officeart/2005/8/layout/cycle8"/>
    <dgm:cxn modelId="{C626E657-3AEF-47AB-9C39-FD2B9CA7D4CA}" srcId="{7890418D-5E28-4211-BB1F-DF70BB8237D8}" destId="{F7BE613E-F44D-46DC-B8FC-4A880E9F033A}" srcOrd="0" destOrd="0" parTransId="{DCFFCEF6-FC60-4D98-91D4-688A80DF7A82}" sibTransId="{0750D0EC-3751-4A5F-A92B-E9C8D45A2B6F}"/>
    <dgm:cxn modelId="{B5436864-DCDF-4542-BAB0-E6305889AE1F}" srcId="{7890418D-5E28-4211-BB1F-DF70BB8237D8}" destId="{38F83025-D96C-4BE5-B469-7F772928C0CE}" srcOrd="2" destOrd="0" parTransId="{7171BDE8-DE3D-4948-A158-C8D8843B51ED}" sibTransId="{C1FB98FE-906C-44E8-A5D2-18ED45466686}"/>
    <dgm:cxn modelId="{41F01C06-1510-4D4E-BB90-8165331EB422}" srcId="{7890418D-5E28-4211-BB1F-DF70BB8237D8}" destId="{AD75E099-370D-49A8-A38A-9EF421961F88}" srcOrd="3" destOrd="0" parTransId="{C14C9974-D4AA-4C05-9355-7AB8B87E0965}" sibTransId="{AAAE38BB-E8DF-4F49-AF33-B7E40A7C325B}"/>
    <dgm:cxn modelId="{69DD63F3-E82F-4080-A6E9-D40CBEBEC7E9}" type="presOf" srcId="{D389CEC2-7B0C-4F72-8D41-AECAE6FD5035}" destId="{978557AA-10E6-4F08-B0FE-60E543F95C25}" srcOrd="1" destOrd="2" presId="urn:microsoft.com/office/officeart/2005/8/layout/cycle8"/>
    <dgm:cxn modelId="{D9CFDE9B-A5E1-446C-9CE2-180A486C4967}" type="presOf" srcId="{1CD8AFEB-97C3-4563-BAC4-7414953D5144}" destId="{7D9C466D-DC1B-41A2-A8BA-92ACE9B50F77}" srcOrd="0" destOrd="7" presId="urn:microsoft.com/office/officeart/2005/8/layout/cycle8"/>
    <dgm:cxn modelId="{3D15AE9D-793F-46BF-9B5A-FAFD942BC180}" type="presOf" srcId="{D389CEC2-7B0C-4F72-8D41-AECAE6FD5035}" destId="{7D9C466D-DC1B-41A2-A8BA-92ACE9B50F77}" srcOrd="0" destOrd="2" presId="urn:microsoft.com/office/officeart/2005/8/layout/cycle8"/>
    <dgm:cxn modelId="{B645788E-AC29-4D6E-BB92-FB21A3260D5A}" type="presOf" srcId="{38F83025-D96C-4BE5-B469-7F772928C0CE}" destId="{978557AA-10E6-4F08-B0FE-60E543F95C25}" srcOrd="1" destOrd="3" presId="urn:microsoft.com/office/officeart/2005/8/layout/cycle8"/>
    <dgm:cxn modelId="{25D562FF-EEE6-46DA-8332-292717F306E4}" type="presOf" srcId="{0A716ACD-9ABC-4FDF-B5E7-A01507B1D708}" destId="{7D9C466D-DC1B-41A2-A8BA-92ACE9B50F77}" srcOrd="0" destOrd="5" presId="urn:microsoft.com/office/officeart/2005/8/layout/cycle8"/>
    <dgm:cxn modelId="{F4D92812-CD4B-4B75-B757-2B71DDB39F06}" srcId="{7FA25ECE-7F72-4AD9-9EC7-7C595B96B957}" destId="{7890418D-5E28-4211-BB1F-DF70BB8237D8}" srcOrd="0" destOrd="0" parTransId="{069DF702-BD6C-46BC-9F18-33E3B2D9F23F}" sibTransId="{EA922653-4A8A-481C-9103-EA2016C068E2}"/>
    <dgm:cxn modelId="{60952D69-CCFE-4D04-B098-90662E65D0C7}" type="presOf" srcId="{7890418D-5E28-4211-BB1F-DF70BB8237D8}" destId="{978557AA-10E6-4F08-B0FE-60E543F95C25}" srcOrd="1" destOrd="0" presId="urn:microsoft.com/office/officeart/2005/8/layout/cycle8"/>
    <dgm:cxn modelId="{CD698D37-D727-4B40-B020-5CEB7540D2C5}" type="presOf" srcId="{5A6D2C44-2B9D-473B-BA37-0201FD87C265}" destId="{978557AA-10E6-4F08-B0FE-60E543F95C25}" srcOrd="1" destOrd="6" presId="urn:microsoft.com/office/officeart/2005/8/layout/cycle8"/>
    <dgm:cxn modelId="{D8FA7143-016A-4732-8902-F6991776A8FA}" type="presOf" srcId="{F7BE613E-F44D-46DC-B8FC-4A880E9F033A}" destId="{7D9C466D-DC1B-41A2-A8BA-92ACE9B50F77}" srcOrd="0" destOrd="1" presId="urn:microsoft.com/office/officeart/2005/8/layout/cycle8"/>
    <dgm:cxn modelId="{31E2C36D-6EBD-44E6-BD2B-6C5F22F1BFFE}" type="presOf" srcId="{0A716ACD-9ABC-4FDF-B5E7-A01507B1D708}" destId="{978557AA-10E6-4F08-B0FE-60E543F95C25}" srcOrd="1" destOrd="5" presId="urn:microsoft.com/office/officeart/2005/8/layout/cycle8"/>
    <dgm:cxn modelId="{27432634-51C4-4886-9E94-32D0CD965B1C}" srcId="{7890418D-5E28-4211-BB1F-DF70BB8237D8}" destId="{1CD8AFEB-97C3-4563-BAC4-7414953D5144}" srcOrd="6" destOrd="0" parTransId="{CC83541A-1FEB-4694-91B0-71A578B0DB92}" sibTransId="{603B3D05-2731-4B8D-ACA2-66DEB1A8F546}"/>
    <dgm:cxn modelId="{59D647ED-DA81-436E-857F-64354B571D32}" type="presOf" srcId="{7FA25ECE-7F72-4AD9-9EC7-7C595B96B957}" destId="{9BDCD5CF-41A8-4575-A59F-9CCBD32EC5A8}" srcOrd="0" destOrd="0" presId="urn:microsoft.com/office/officeart/2005/8/layout/cycle8"/>
    <dgm:cxn modelId="{DACB3C2D-35C3-4FE2-B45D-9FB635955A35}" srcId="{7890418D-5E28-4211-BB1F-DF70BB8237D8}" destId="{D389CEC2-7B0C-4F72-8D41-AECAE6FD5035}" srcOrd="1" destOrd="0" parTransId="{CC19EE02-6FDC-45E6-AEB3-8367540ABDE3}" sibTransId="{1294790D-1EB2-4228-A8D5-C15D46C48312}"/>
    <dgm:cxn modelId="{BC78C3EC-21ED-4405-894C-F554A887379B}" srcId="{7890418D-5E28-4211-BB1F-DF70BB8237D8}" destId="{5A6D2C44-2B9D-473B-BA37-0201FD87C265}" srcOrd="5" destOrd="0" parTransId="{F992C0CE-A3DD-482B-93C6-67668E9C07D1}" sibTransId="{80CBFD94-D7A1-40A2-8B6D-0B46D7F830DB}"/>
    <dgm:cxn modelId="{961A3418-996A-4D28-8631-1CC7CAA7F9D2}" type="presOf" srcId="{AD75E099-370D-49A8-A38A-9EF421961F88}" destId="{978557AA-10E6-4F08-B0FE-60E543F95C25}" srcOrd="1" destOrd="4" presId="urn:microsoft.com/office/officeart/2005/8/layout/cycle8"/>
    <dgm:cxn modelId="{A032AFD5-0BF2-4173-B1B1-B694090E37FF}" type="presOf" srcId="{AD75E099-370D-49A8-A38A-9EF421961F88}" destId="{7D9C466D-DC1B-41A2-A8BA-92ACE9B50F77}" srcOrd="0" destOrd="4" presId="urn:microsoft.com/office/officeart/2005/8/layout/cycle8"/>
    <dgm:cxn modelId="{CDDC89FB-1087-42DE-ACB9-A8506ADA8CFE}" type="presOf" srcId="{7890418D-5E28-4211-BB1F-DF70BB8237D8}" destId="{7D9C466D-DC1B-41A2-A8BA-92ACE9B50F77}" srcOrd="0" destOrd="0" presId="urn:microsoft.com/office/officeart/2005/8/layout/cycle8"/>
    <dgm:cxn modelId="{27C81770-A713-433A-80D9-07DB40FDE3B1}" type="presOf" srcId="{38F83025-D96C-4BE5-B469-7F772928C0CE}" destId="{7D9C466D-DC1B-41A2-A8BA-92ACE9B50F77}" srcOrd="0" destOrd="3" presId="urn:microsoft.com/office/officeart/2005/8/layout/cycle8"/>
    <dgm:cxn modelId="{57A8283B-0279-4B38-9D5D-5FFAFA190605}" srcId="{7890418D-5E28-4211-BB1F-DF70BB8237D8}" destId="{0A716ACD-9ABC-4FDF-B5E7-A01507B1D708}" srcOrd="4" destOrd="0" parTransId="{64592A33-85CC-4B2C-BDDC-D6DCF952A9FE}" sibTransId="{9517667E-8A91-4FCC-A514-F7726D009497}"/>
    <dgm:cxn modelId="{AC4DD091-2B23-4E43-A306-53C8231CB2BC}" type="presParOf" srcId="{9BDCD5CF-41A8-4575-A59F-9CCBD32EC5A8}" destId="{7D9C466D-DC1B-41A2-A8BA-92ACE9B50F77}" srcOrd="0" destOrd="0" presId="urn:microsoft.com/office/officeart/2005/8/layout/cycle8"/>
    <dgm:cxn modelId="{109C4BB4-AF9E-479E-81AA-9298C14D950A}" type="presParOf" srcId="{9BDCD5CF-41A8-4575-A59F-9CCBD32EC5A8}" destId="{534058A0-C958-4734-97FA-E90DD498AA33}" srcOrd="1" destOrd="0" presId="urn:microsoft.com/office/officeart/2005/8/layout/cycle8"/>
    <dgm:cxn modelId="{A6A3534D-5F83-4119-9A89-21F0FA57D006}" type="presParOf" srcId="{9BDCD5CF-41A8-4575-A59F-9CCBD32EC5A8}" destId="{BED73C13-DFF0-4F6A-B37F-5A3FFA82EF10}" srcOrd="2" destOrd="0" presId="urn:microsoft.com/office/officeart/2005/8/layout/cycle8"/>
    <dgm:cxn modelId="{995CE881-CF6E-4CAE-AFE5-83B466CC543A}" type="presParOf" srcId="{9BDCD5CF-41A8-4575-A59F-9CCBD32EC5A8}" destId="{978557AA-10E6-4F08-B0FE-60E543F95C25}" srcOrd="3" destOrd="0" presId="urn:microsoft.com/office/officeart/2005/8/layout/cycle8"/>
    <dgm:cxn modelId="{4A32BBED-D255-4F1A-9B19-F1AD3BCD7EC3}" type="presParOf" srcId="{9BDCD5CF-41A8-4575-A59F-9CCBD32EC5A8}" destId="{C825DF5B-F658-498E-90A9-5698A9F5FE21}" srcOrd="4" destOrd="0" presId="urn:microsoft.com/office/officeart/2005/8/layout/cycle8"/>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4E3442-422A-4D84-AFED-C5E5631529AA}" type="doc">
      <dgm:prSet loTypeId="urn:microsoft.com/office/officeart/2005/8/layout/vList3" loCatId="picture" qsTypeId="urn:microsoft.com/office/officeart/2005/8/quickstyle/simple1" qsCatId="simple" csTypeId="urn:microsoft.com/office/officeart/2005/8/colors/accent1_2" csCatId="accent1" phldr="1"/>
      <dgm:spPr/>
      <dgm:t>
        <a:bodyPr/>
        <a:lstStyle/>
        <a:p>
          <a:endParaRPr lang="en-US"/>
        </a:p>
      </dgm:t>
    </dgm:pt>
    <dgm:pt modelId="{27C95EA6-009D-4EA5-9EF3-BD5104F04D38}">
      <dgm:prSet phldrT="[Text]"/>
      <dgm:spPr/>
      <dgm:t>
        <a:bodyPr/>
        <a:lstStyle/>
        <a:p>
          <a:r>
            <a:rPr lang="en-US" dirty="0" smtClean="0"/>
            <a:t>Puppet Master(s)</a:t>
          </a:r>
          <a:endParaRPr lang="en-US" dirty="0"/>
        </a:p>
      </dgm:t>
    </dgm:pt>
    <dgm:pt modelId="{FFCD43A4-E82D-497C-928E-155A8AD777A3}" type="parTrans" cxnId="{8B77D0F9-D165-46BB-BCC6-F05F16F49A5C}">
      <dgm:prSet/>
      <dgm:spPr/>
      <dgm:t>
        <a:bodyPr/>
        <a:lstStyle/>
        <a:p>
          <a:endParaRPr lang="en-US"/>
        </a:p>
      </dgm:t>
    </dgm:pt>
    <dgm:pt modelId="{6142D509-AE1B-4618-AFD9-1DDB38C4F3EB}" type="sibTrans" cxnId="{8B77D0F9-D165-46BB-BCC6-F05F16F49A5C}">
      <dgm:prSet/>
      <dgm:spPr/>
      <dgm:t>
        <a:bodyPr/>
        <a:lstStyle/>
        <a:p>
          <a:endParaRPr lang="en-US"/>
        </a:p>
      </dgm:t>
    </dgm:pt>
    <dgm:pt modelId="{BFAD891E-DA5F-4F92-B4D9-6DE51D328372}">
      <dgm:prSet phldrT="[Text]"/>
      <dgm:spPr/>
      <dgm:t>
        <a:bodyPr/>
        <a:lstStyle/>
        <a:p>
          <a:r>
            <a:rPr lang="en-US" dirty="0" smtClean="0"/>
            <a:t>Agent(s)</a:t>
          </a:r>
          <a:endParaRPr lang="en-US" dirty="0"/>
        </a:p>
      </dgm:t>
    </dgm:pt>
    <dgm:pt modelId="{608A67C3-F984-4658-89B5-3937B01182D1}" type="parTrans" cxnId="{A5693855-6356-431F-8EDE-534FFA2D30B1}">
      <dgm:prSet/>
      <dgm:spPr/>
      <dgm:t>
        <a:bodyPr/>
        <a:lstStyle/>
        <a:p>
          <a:endParaRPr lang="en-US"/>
        </a:p>
      </dgm:t>
    </dgm:pt>
    <dgm:pt modelId="{BFC460A1-0B86-47B3-981B-8266BE9B6BE9}" type="sibTrans" cxnId="{A5693855-6356-431F-8EDE-534FFA2D30B1}">
      <dgm:prSet/>
      <dgm:spPr/>
      <dgm:t>
        <a:bodyPr/>
        <a:lstStyle/>
        <a:p>
          <a:endParaRPr lang="en-US"/>
        </a:p>
      </dgm:t>
    </dgm:pt>
    <dgm:pt modelId="{FFBFC6CC-0FA8-41DF-91CF-9279AD32F2B9}">
      <dgm:prSet phldrT="[Text]"/>
      <dgm:spPr/>
      <dgm:t>
        <a:bodyPr/>
        <a:lstStyle/>
        <a:p>
          <a:r>
            <a:rPr lang="en-US" dirty="0" smtClean="0"/>
            <a:t>Node(s)</a:t>
          </a:r>
          <a:endParaRPr lang="en-US" dirty="0"/>
        </a:p>
      </dgm:t>
    </dgm:pt>
    <dgm:pt modelId="{0585F99D-31FC-4011-A373-D71E42A1D730}" type="parTrans" cxnId="{A72D9F43-D7C8-4BBA-A625-C19332FDD4FF}">
      <dgm:prSet/>
      <dgm:spPr/>
      <dgm:t>
        <a:bodyPr/>
        <a:lstStyle/>
        <a:p>
          <a:endParaRPr lang="en-US"/>
        </a:p>
      </dgm:t>
    </dgm:pt>
    <dgm:pt modelId="{699B6922-2F09-4FD4-96D0-20BF522B51C4}" type="sibTrans" cxnId="{A72D9F43-D7C8-4BBA-A625-C19332FDD4FF}">
      <dgm:prSet/>
      <dgm:spPr/>
      <dgm:t>
        <a:bodyPr/>
        <a:lstStyle/>
        <a:p>
          <a:endParaRPr lang="en-US"/>
        </a:p>
      </dgm:t>
    </dgm:pt>
    <dgm:pt modelId="{D97AD5CE-0A73-4F22-B947-00C80FBD725D}" type="pres">
      <dgm:prSet presAssocID="{2F4E3442-422A-4D84-AFED-C5E5631529AA}" presName="linearFlow" presStyleCnt="0">
        <dgm:presLayoutVars>
          <dgm:dir/>
          <dgm:resizeHandles val="exact"/>
        </dgm:presLayoutVars>
      </dgm:prSet>
      <dgm:spPr/>
      <dgm:t>
        <a:bodyPr/>
        <a:lstStyle/>
        <a:p>
          <a:endParaRPr lang="en-US"/>
        </a:p>
      </dgm:t>
    </dgm:pt>
    <dgm:pt modelId="{276B1ADC-C10A-42DE-92DD-9205B9D8A31D}" type="pres">
      <dgm:prSet presAssocID="{27C95EA6-009D-4EA5-9EF3-BD5104F04D38}" presName="composite" presStyleCnt="0"/>
      <dgm:spPr/>
    </dgm:pt>
    <dgm:pt modelId="{E323C362-8169-4472-B406-DA16BA017D49}" type="pres">
      <dgm:prSet presAssocID="{27C95EA6-009D-4EA5-9EF3-BD5104F04D38}" presName="imgShp" presStyleLbl="fgImgPlace1" presStyleIdx="0" presStyleCnt="3" custScaleY="100000" custLinFactNeighborY="1034"/>
      <dgm:spPr>
        <a:blipFill>
          <a:blip xmlns:r="http://schemas.openxmlformats.org/officeDocument/2006/relationships" r:embed="rId1">
            <a:duotone>
              <a:schemeClr val="accent6">
                <a:shade val="45000"/>
                <a:satMod val="135000"/>
              </a:schemeClr>
              <a:prstClr val="white"/>
            </a:duotone>
            <a:extLst>
              <a:ext uri="{28A0092B-C50C-407E-A947-70E740481C1C}">
                <a14:useLocalDpi xmlns:a14="http://schemas.microsoft.com/office/drawing/2010/main" val="0"/>
              </a:ext>
            </a:extLst>
          </a:blip>
          <a:srcRect/>
          <a:stretch>
            <a:fillRect t="-25000" b="-25000"/>
          </a:stretch>
        </a:blipFill>
      </dgm:spPr>
    </dgm:pt>
    <dgm:pt modelId="{4D33CC6D-2987-4D4B-8A4A-E53EECC4DFC7}" type="pres">
      <dgm:prSet presAssocID="{27C95EA6-009D-4EA5-9EF3-BD5104F04D38}" presName="txShp" presStyleLbl="node1" presStyleIdx="0" presStyleCnt="3" custScaleY="100000" custLinFactNeighborY="1034">
        <dgm:presLayoutVars>
          <dgm:bulletEnabled val="1"/>
        </dgm:presLayoutVars>
      </dgm:prSet>
      <dgm:spPr/>
      <dgm:t>
        <a:bodyPr/>
        <a:lstStyle/>
        <a:p>
          <a:endParaRPr lang="en-US"/>
        </a:p>
      </dgm:t>
    </dgm:pt>
    <dgm:pt modelId="{4D606AEB-AF78-40F1-A6AD-9BDFFAFEFE68}" type="pres">
      <dgm:prSet presAssocID="{6142D509-AE1B-4618-AFD9-1DDB38C4F3EB}" presName="spacing" presStyleCnt="0"/>
      <dgm:spPr/>
    </dgm:pt>
    <dgm:pt modelId="{19D4F601-5840-449E-B5F0-C432B8C3EB40}" type="pres">
      <dgm:prSet presAssocID="{BFAD891E-DA5F-4F92-B4D9-6DE51D328372}" presName="composite" presStyleCnt="0"/>
      <dgm:spPr/>
    </dgm:pt>
    <dgm:pt modelId="{C912E10B-F345-4464-A77A-8CC91BF2FE0C}" type="pres">
      <dgm:prSet presAssocID="{BFAD891E-DA5F-4F92-B4D9-6DE51D328372}" presName="imgShp" presStyleLbl="fgImgPlace1" presStyleIdx="1" presStyleCnt="3"/>
      <dgm:spPr>
        <a:blipFill>
          <a:blip xmlns:r="http://schemas.openxmlformats.org/officeDocument/2006/relationships"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a:blipFill>
      </dgm:spPr>
      <dgm:t>
        <a:bodyPr/>
        <a:lstStyle/>
        <a:p>
          <a:endParaRPr lang="en-US"/>
        </a:p>
      </dgm:t>
    </dgm:pt>
    <dgm:pt modelId="{953C396B-3745-4DA1-9B10-DFF6D653BB1D}" type="pres">
      <dgm:prSet presAssocID="{BFAD891E-DA5F-4F92-B4D9-6DE51D328372}" presName="txShp" presStyleLbl="node1" presStyleIdx="1" presStyleCnt="3">
        <dgm:presLayoutVars>
          <dgm:bulletEnabled val="1"/>
        </dgm:presLayoutVars>
      </dgm:prSet>
      <dgm:spPr/>
      <dgm:t>
        <a:bodyPr/>
        <a:lstStyle/>
        <a:p>
          <a:endParaRPr lang="en-US"/>
        </a:p>
      </dgm:t>
    </dgm:pt>
    <dgm:pt modelId="{8284D591-F0C2-441D-B918-B7536C0914AC}" type="pres">
      <dgm:prSet presAssocID="{BFC460A1-0B86-47B3-981B-8266BE9B6BE9}" presName="spacing" presStyleCnt="0"/>
      <dgm:spPr/>
    </dgm:pt>
    <dgm:pt modelId="{AE06DEC9-33FB-43FC-908E-F85341C64DA9}" type="pres">
      <dgm:prSet presAssocID="{FFBFC6CC-0FA8-41DF-91CF-9279AD32F2B9}" presName="composite" presStyleCnt="0"/>
      <dgm:spPr/>
    </dgm:pt>
    <dgm:pt modelId="{4C20BCDC-E606-4CFC-BD54-91DD79DE0381}" type="pres">
      <dgm:prSet presAssocID="{FFBFC6CC-0FA8-41DF-91CF-9279AD32F2B9}" presName="imgShp" presStyleLbl="fgImgPlace1" presStyleIdx="2" presStyleCnt="3"/>
      <dgm:spPr>
        <a:blipFill dpi="0" rotWithShape="1">
          <a:blip xmlns:r="http://schemas.openxmlformats.org/officeDocument/2006/relationships"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l="-14000" t="-49000" b="-49000"/>
          </a:stretch>
        </a:blipFill>
      </dgm:spPr>
      <dgm:t>
        <a:bodyPr/>
        <a:lstStyle/>
        <a:p>
          <a:endParaRPr lang="en-US"/>
        </a:p>
      </dgm:t>
    </dgm:pt>
    <dgm:pt modelId="{665E09A6-1F23-4408-B246-68A539158A40}" type="pres">
      <dgm:prSet presAssocID="{FFBFC6CC-0FA8-41DF-91CF-9279AD32F2B9}" presName="txShp" presStyleLbl="node1" presStyleIdx="2" presStyleCnt="3">
        <dgm:presLayoutVars>
          <dgm:bulletEnabled val="1"/>
        </dgm:presLayoutVars>
      </dgm:prSet>
      <dgm:spPr/>
      <dgm:t>
        <a:bodyPr/>
        <a:lstStyle/>
        <a:p>
          <a:endParaRPr lang="en-US"/>
        </a:p>
      </dgm:t>
    </dgm:pt>
  </dgm:ptLst>
  <dgm:cxnLst>
    <dgm:cxn modelId="{8B77D0F9-D165-46BB-BCC6-F05F16F49A5C}" srcId="{2F4E3442-422A-4D84-AFED-C5E5631529AA}" destId="{27C95EA6-009D-4EA5-9EF3-BD5104F04D38}" srcOrd="0" destOrd="0" parTransId="{FFCD43A4-E82D-497C-928E-155A8AD777A3}" sibTransId="{6142D509-AE1B-4618-AFD9-1DDB38C4F3EB}"/>
    <dgm:cxn modelId="{52ABCD2F-3B17-4894-82AD-BA3DC64330B6}" type="presOf" srcId="{BFAD891E-DA5F-4F92-B4D9-6DE51D328372}" destId="{953C396B-3745-4DA1-9B10-DFF6D653BB1D}" srcOrd="0" destOrd="0" presId="urn:microsoft.com/office/officeart/2005/8/layout/vList3"/>
    <dgm:cxn modelId="{D25087AA-7A6B-4BBF-BB9C-3725B5A93985}" type="presOf" srcId="{FFBFC6CC-0FA8-41DF-91CF-9279AD32F2B9}" destId="{665E09A6-1F23-4408-B246-68A539158A40}" srcOrd="0" destOrd="0" presId="urn:microsoft.com/office/officeart/2005/8/layout/vList3"/>
    <dgm:cxn modelId="{719E7689-6940-4013-BB7F-3DCF81B637CC}" type="presOf" srcId="{27C95EA6-009D-4EA5-9EF3-BD5104F04D38}" destId="{4D33CC6D-2987-4D4B-8A4A-E53EECC4DFC7}" srcOrd="0" destOrd="0" presId="urn:microsoft.com/office/officeart/2005/8/layout/vList3"/>
    <dgm:cxn modelId="{A5693855-6356-431F-8EDE-534FFA2D30B1}" srcId="{2F4E3442-422A-4D84-AFED-C5E5631529AA}" destId="{BFAD891E-DA5F-4F92-B4D9-6DE51D328372}" srcOrd="1" destOrd="0" parTransId="{608A67C3-F984-4658-89B5-3937B01182D1}" sibTransId="{BFC460A1-0B86-47B3-981B-8266BE9B6BE9}"/>
    <dgm:cxn modelId="{A72D9F43-D7C8-4BBA-A625-C19332FDD4FF}" srcId="{2F4E3442-422A-4D84-AFED-C5E5631529AA}" destId="{FFBFC6CC-0FA8-41DF-91CF-9279AD32F2B9}" srcOrd="2" destOrd="0" parTransId="{0585F99D-31FC-4011-A373-D71E42A1D730}" sibTransId="{699B6922-2F09-4FD4-96D0-20BF522B51C4}"/>
    <dgm:cxn modelId="{6868258F-63B6-4D46-8FD1-6276743DD276}" type="presOf" srcId="{2F4E3442-422A-4D84-AFED-C5E5631529AA}" destId="{D97AD5CE-0A73-4F22-B947-00C80FBD725D}" srcOrd="0" destOrd="0" presId="urn:microsoft.com/office/officeart/2005/8/layout/vList3"/>
    <dgm:cxn modelId="{531179C7-0A55-4A08-906E-7BC00046B408}" type="presParOf" srcId="{D97AD5CE-0A73-4F22-B947-00C80FBD725D}" destId="{276B1ADC-C10A-42DE-92DD-9205B9D8A31D}" srcOrd="0" destOrd="0" presId="urn:microsoft.com/office/officeart/2005/8/layout/vList3"/>
    <dgm:cxn modelId="{BC1E720C-A5AC-4307-A633-B0B614EBF6B9}" type="presParOf" srcId="{276B1ADC-C10A-42DE-92DD-9205B9D8A31D}" destId="{E323C362-8169-4472-B406-DA16BA017D49}" srcOrd="0" destOrd="0" presId="urn:microsoft.com/office/officeart/2005/8/layout/vList3"/>
    <dgm:cxn modelId="{70705182-CA14-49CD-BA84-FC7D6198FAF1}" type="presParOf" srcId="{276B1ADC-C10A-42DE-92DD-9205B9D8A31D}" destId="{4D33CC6D-2987-4D4B-8A4A-E53EECC4DFC7}" srcOrd="1" destOrd="0" presId="urn:microsoft.com/office/officeart/2005/8/layout/vList3"/>
    <dgm:cxn modelId="{05E55AD7-94E6-46E2-8387-D7D1EF40B651}" type="presParOf" srcId="{D97AD5CE-0A73-4F22-B947-00C80FBD725D}" destId="{4D606AEB-AF78-40F1-A6AD-9BDFFAFEFE68}" srcOrd="1" destOrd="0" presId="urn:microsoft.com/office/officeart/2005/8/layout/vList3"/>
    <dgm:cxn modelId="{37EB3B9E-98AD-48A5-BC3A-5D4C33E55A85}" type="presParOf" srcId="{D97AD5CE-0A73-4F22-B947-00C80FBD725D}" destId="{19D4F601-5840-449E-B5F0-C432B8C3EB40}" srcOrd="2" destOrd="0" presId="urn:microsoft.com/office/officeart/2005/8/layout/vList3"/>
    <dgm:cxn modelId="{E7EBF05B-2A93-4D49-B9CD-AD9DD2C2ADDF}" type="presParOf" srcId="{19D4F601-5840-449E-B5F0-C432B8C3EB40}" destId="{C912E10B-F345-4464-A77A-8CC91BF2FE0C}" srcOrd="0" destOrd="0" presId="urn:microsoft.com/office/officeart/2005/8/layout/vList3"/>
    <dgm:cxn modelId="{28944255-95CF-4BF7-838C-E814C9F789DD}" type="presParOf" srcId="{19D4F601-5840-449E-B5F0-C432B8C3EB40}" destId="{953C396B-3745-4DA1-9B10-DFF6D653BB1D}" srcOrd="1" destOrd="0" presId="urn:microsoft.com/office/officeart/2005/8/layout/vList3"/>
    <dgm:cxn modelId="{FB327A16-1F3F-4E10-8F8B-13786F70F7F5}" type="presParOf" srcId="{D97AD5CE-0A73-4F22-B947-00C80FBD725D}" destId="{8284D591-F0C2-441D-B918-B7536C0914AC}" srcOrd="3" destOrd="0" presId="urn:microsoft.com/office/officeart/2005/8/layout/vList3"/>
    <dgm:cxn modelId="{55E29B81-F4B8-4048-8ED3-CF8CD02BF551}" type="presParOf" srcId="{D97AD5CE-0A73-4F22-B947-00C80FBD725D}" destId="{AE06DEC9-33FB-43FC-908E-F85341C64DA9}" srcOrd="4" destOrd="0" presId="urn:microsoft.com/office/officeart/2005/8/layout/vList3"/>
    <dgm:cxn modelId="{6F56B136-F8CC-48EE-BA81-9F7FEC38436D}" type="presParOf" srcId="{AE06DEC9-33FB-43FC-908E-F85341C64DA9}" destId="{4C20BCDC-E606-4CFC-BD54-91DD79DE0381}" srcOrd="0" destOrd="0" presId="urn:microsoft.com/office/officeart/2005/8/layout/vList3"/>
    <dgm:cxn modelId="{DFCDF9AC-1AA1-4DF3-8817-725590F0725B}" type="presParOf" srcId="{AE06DEC9-33FB-43FC-908E-F85341C64DA9}" destId="{665E09A6-1F23-4408-B246-68A539158A4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8E7EE-A229-4CD5-84B5-9B838FC459F0}">
      <dsp:nvSpPr>
        <dsp:cNvPr id="0" name=""/>
        <dsp:cNvSpPr/>
      </dsp:nvSpPr>
      <dsp:spPr>
        <a:xfrm>
          <a:off x="0" y="961314"/>
          <a:ext cx="3017520" cy="3017520"/>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FD0C830-7906-4CAA-92B6-839061F36915}">
      <dsp:nvSpPr>
        <dsp:cNvPr id="0" name=""/>
        <dsp:cNvSpPr/>
      </dsp:nvSpPr>
      <dsp:spPr>
        <a:xfrm>
          <a:off x="335196" y="1296510"/>
          <a:ext cx="2347127" cy="234712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2B29644-6857-418E-A7B8-2876039D8905}">
      <dsp:nvSpPr>
        <dsp:cNvPr id="0" name=""/>
        <dsp:cNvSpPr/>
      </dsp:nvSpPr>
      <dsp:spPr>
        <a:xfrm>
          <a:off x="670392" y="1631707"/>
          <a:ext cx="1676735" cy="1676735"/>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B3009B4-1491-4ACC-AEDE-C223A02F7ECA}">
      <dsp:nvSpPr>
        <dsp:cNvPr id="0" name=""/>
        <dsp:cNvSpPr/>
      </dsp:nvSpPr>
      <dsp:spPr>
        <a:xfrm>
          <a:off x="1005840" y="1967154"/>
          <a:ext cx="1005840" cy="100584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7119847-F680-468B-B41F-9D4C95331623}">
      <dsp:nvSpPr>
        <dsp:cNvPr id="0" name=""/>
        <dsp:cNvSpPr/>
      </dsp:nvSpPr>
      <dsp:spPr>
        <a:xfrm>
          <a:off x="1341036" y="2302350"/>
          <a:ext cx="335447" cy="33544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2FC8E11-89F4-4CBD-B17A-29DEACA0589B}">
      <dsp:nvSpPr>
        <dsp:cNvPr id="0" name=""/>
        <dsp:cNvSpPr/>
      </dsp:nvSpPr>
      <dsp:spPr>
        <a:xfrm>
          <a:off x="3520440" y="212165"/>
          <a:ext cx="1508760" cy="532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marR="0" lvl="0" algn="l" defTabSz="622300" rtl="0" eaLnBrk="1" fontAlgn="base" latinLnBrk="0" hangingPunct="1">
            <a:lnSpc>
              <a:spcPct val="90000"/>
            </a:lnSpc>
            <a:spcBef>
              <a:spcPct val="0"/>
            </a:spcBef>
            <a:spcAft>
              <a:spcPct val="35000"/>
            </a:spcAft>
            <a:buClrTx/>
            <a:buSzTx/>
            <a:buFontTx/>
            <a:tabLst/>
          </a:pPr>
          <a:r>
            <a:rPr lang="en-US" sz="1400" b="1" i="1" kern="1200" dirty="0" smtClean="0">
              <a:latin typeface="+mn-lt"/>
            </a:rPr>
            <a:t>Servers</a:t>
          </a:r>
        </a:p>
      </dsp:txBody>
      <dsp:txXfrm>
        <a:off x="3520440" y="212165"/>
        <a:ext cx="1508760" cy="532692"/>
      </dsp:txXfrm>
    </dsp:sp>
    <dsp:sp modelId="{874201E2-B462-4BE5-9C38-B4EDA1E28445}">
      <dsp:nvSpPr>
        <dsp:cNvPr id="0" name=""/>
        <dsp:cNvSpPr/>
      </dsp:nvSpPr>
      <dsp:spPr>
        <a:xfrm>
          <a:off x="3143250" y="478511"/>
          <a:ext cx="37719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58BBAA0-5EA0-45E4-AB82-7CE7A8D6AD5F}">
      <dsp:nvSpPr>
        <dsp:cNvPr id="0" name=""/>
        <dsp:cNvSpPr/>
      </dsp:nvSpPr>
      <dsp:spPr>
        <a:xfrm rot="5400000">
          <a:off x="1328966" y="658305"/>
          <a:ext cx="1991563" cy="1631975"/>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461565E2-7B46-4FCB-A333-01D7C861F14B}">
      <dsp:nvSpPr>
        <dsp:cNvPr id="0" name=""/>
        <dsp:cNvSpPr/>
      </dsp:nvSpPr>
      <dsp:spPr>
        <a:xfrm>
          <a:off x="3520440" y="775435"/>
          <a:ext cx="1508760" cy="532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marR="0" lvl="0" algn="l" defTabSz="622300" rtl="0" eaLnBrk="1" fontAlgn="base" latinLnBrk="0" hangingPunct="1">
            <a:lnSpc>
              <a:spcPct val="90000"/>
            </a:lnSpc>
            <a:spcBef>
              <a:spcPct val="0"/>
            </a:spcBef>
            <a:spcAft>
              <a:spcPct val="35000"/>
            </a:spcAft>
            <a:buClrTx/>
            <a:buSzTx/>
            <a:buFontTx/>
            <a:tabLst/>
          </a:pPr>
          <a:r>
            <a:rPr kumimoji="0" lang="en-US" sz="1400" b="1" i="1" u="none" strike="noStrike" kern="1200" cap="none" normalizeH="0" baseline="0" dirty="0" smtClean="0">
              <a:ln/>
              <a:effectLst/>
              <a:latin typeface="+mn-lt"/>
            </a:rPr>
            <a:t>Operating Systems</a:t>
          </a:r>
        </a:p>
      </dsp:txBody>
      <dsp:txXfrm>
        <a:off x="3520440" y="775435"/>
        <a:ext cx="1508760" cy="532692"/>
      </dsp:txXfrm>
    </dsp:sp>
    <dsp:sp modelId="{886F7CAD-B91C-4F98-9F93-3B13FD714F6E}">
      <dsp:nvSpPr>
        <dsp:cNvPr id="0" name=""/>
        <dsp:cNvSpPr/>
      </dsp:nvSpPr>
      <dsp:spPr>
        <a:xfrm>
          <a:off x="3143250" y="1041782"/>
          <a:ext cx="37719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8480EEE-62E5-4290-8A8B-9F3A4CB78ED6}">
      <dsp:nvSpPr>
        <dsp:cNvPr id="0" name=""/>
        <dsp:cNvSpPr/>
      </dsp:nvSpPr>
      <dsp:spPr>
        <a:xfrm rot="5400000">
          <a:off x="1621615" y="1178777"/>
          <a:ext cx="1658227" cy="1383029"/>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9A392A9-F387-4D8C-8B91-112982FFF8A7}">
      <dsp:nvSpPr>
        <dsp:cNvPr id="0" name=""/>
        <dsp:cNvSpPr/>
      </dsp:nvSpPr>
      <dsp:spPr>
        <a:xfrm>
          <a:off x="3520440" y="1338705"/>
          <a:ext cx="1508760" cy="532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en-US" sz="1400" b="1" i="1" kern="1200" dirty="0" smtClean="0"/>
            <a:t>Packages</a:t>
          </a:r>
          <a:endParaRPr lang="en-US" sz="1400" b="1" i="1" kern="1200" dirty="0"/>
        </a:p>
      </dsp:txBody>
      <dsp:txXfrm>
        <a:off x="3520440" y="1338705"/>
        <a:ext cx="1508760" cy="532692"/>
      </dsp:txXfrm>
    </dsp:sp>
    <dsp:sp modelId="{5B5C8D7C-5876-4981-8223-37B3C0F0F6BE}">
      <dsp:nvSpPr>
        <dsp:cNvPr id="0" name=""/>
        <dsp:cNvSpPr/>
      </dsp:nvSpPr>
      <dsp:spPr>
        <a:xfrm>
          <a:off x="3143250" y="1605052"/>
          <a:ext cx="37719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9735FB2-E74A-4155-A8EA-8101BDC74DE5}">
      <dsp:nvSpPr>
        <dsp:cNvPr id="0" name=""/>
        <dsp:cNvSpPr/>
      </dsp:nvSpPr>
      <dsp:spPr>
        <a:xfrm rot="5400000">
          <a:off x="1908581" y="1677975"/>
          <a:ext cx="1307592" cy="1161745"/>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3D98055C-F9C9-47B0-93F1-53E2BF8E4B2B}">
      <dsp:nvSpPr>
        <dsp:cNvPr id="0" name=""/>
        <dsp:cNvSpPr/>
      </dsp:nvSpPr>
      <dsp:spPr>
        <a:xfrm>
          <a:off x="3520440" y="1889906"/>
          <a:ext cx="1508760" cy="532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kumimoji="0" lang="en-US" sz="1400" b="1" i="1" u="none" strike="noStrike" kern="1200" cap="none" normalizeH="0" baseline="0" dirty="0" smtClean="0">
              <a:ln/>
              <a:effectLst/>
              <a:latin typeface="+mn-lt"/>
            </a:rPr>
            <a:t>Languages</a:t>
          </a:r>
          <a:endParaRPr lang="en-US" sz="1400" b="1" i="1" kern="1200" dirty="0"/>
        </a:p>
      </dsp:txBody>
      <dsp:txXfrm>
        <a:off x="3520440" y="1889906"/>
        <a:ext cx="1508760" cy="532692"/>
      </dsp:txXfrm>
    </dsp:sp>
    <dsp:sp modelId="{DFBED456-4F8D-4645-A70A-15216962D359}">
      <dsp:nvSpPr>
        <dsp:cNvPr id="0" name=""/>
        <dsp:cNvSpPr/>
      </dsp:nvSpPr>
      <dsp:spPr>
        <a:xfrm>
          <a:off x="3143250" y="2156252"/>
          <a:ext cx="37719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1DE5FA4-6E60-4B85-A272-626EC9FD74D1}">
      <dsp:nvSpPr>
        <dsp:cNvPr id="0" name=""/>
        <dsp:cNvSpPr/>
      </dsp:nvSpPr>
      <dsp:spPr>
        <a:xfrm rot="5400000">
          <a:off x="2194239" y="2205035"/>
          <a:ext cx="997793" cy="900226"/>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167125A-294E-4C50-9F02-989CD507B3E5}">
      <dsp:nvSpPr>
        <dsp:cNvPr id="0" name=""/>
        <dsp:cNvSpPr/>
      </dsp:nvSpPr>
      <dsp:spPr>
        <a:xfrm>
          <a:off x="3520440" y="2425013"/>
          <a:ext cx="1508760" cy="532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marR="0" lvl="0" algn="l" defTabSz="622300" rtl="0" eaLnBrk="1" fontAlgn="base" latinLnBrk="0" hangingPunct="1">
            <a:lnSpc>
              <a:spcPct val="90000"/>
            </a:lnSpc>
            <a:spcBef>
              <a:spcPct val="0"/>
            </a:spcBef>
            <a:spcAft>
              <a:spcPct val="35000"/>
            </a:spcAft>
            <a:buClrTx/>
            <a:buSzTx/>
            <a:buFontTx/>
            <a:tabLst/>
          </a:pPr>
          <a:r>
            <a:rPr kumimoji="0" lang="en-US" sz="1400" b="1" i="1" u="none" strike="noStrike" kern="1200" cap="none" normalizeH="0" baseline="0" dirty="0" smtClean="0">
              <a:ln/>
              <a:effectLst/>
              <a:latin typeface="+mn-lt"/>
            </a:rPr>
            <a:t>Product</a:t>
          </a:r>
        </a:p>
      </dsp:txBody>
      <dsp:txXfrm>
        <a:off x="3520440" y="2425013"/>
        <a:ext cx="1508760" cy="532692"/>
      </dsp:txXfrm>
    </dsp:sp>
    <dsp:sp modelId="{B30CD5A4-4DB3-4209-BB5C-B00E9B656F69}">
      <dsp:nvSpPr>
        <dsp:cNvPr id="0" name=""/>
        <dsp:cNvSpPr/>
      </dsp:nvSpPr>
      <dsp:spPr>
        <a:xfrm>
          <a:off x="3143250" y="2691359"/>
          <a:ext cx="37719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C2ACDC33-D20A-4829-AEF2-A0D4BC490CB3}">
      <dsp:nvSpPr>
        <dsp:cNvPr id="0" name=""/>
        <dsp:cNvSpPr/>
      </dsp:nvSpPr>
      <dsp:spPr>
        <a:xfrm rot="5400000">
          <a:off x="2464308" y="2716505"/>
          <a:ext cx="704088" cy="653795"/>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79BD5-9870-42C9-B319-F3C45C2C762A}">
      <dsp:nvSpPr>
        <dsp:cNvPr id="0" name=""/>
        <dsp:cNvSpPr/>
      </dsp:nvSpPr>
      <dsp:spPr>
        <a:xfrm>
          <a:off x="198074" y="0"/>
          <a:ext cx="4659728" cy="4659728"/>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smtClean="0"/>
            <a:t>Quality Assurance</a:t>
          </a:r>
        </a:p>
      </dsp:txBody>
      <dsp:txXfrm>
        <a:off x="1654238" y="232986"/>
        <a:ext cx="1747398" cy="465972"/>
      </dsp:txXfrm>
    </dsp:sp>
    <dsp:sp modelId="{DE3E2E23-E61B-44F2-A860-0F58082F1371}">
      <dsp:nvSpPr>
        <dsp:cNvPr id="0" name=""/>
        <dsp:cNvSpPr/>
      </dsp:nvSpPr>
      <dsp:spPr>
        <a:xfrm>
          <a:off x="547553" y="698959"/>
          <a:ext cx="3960768" cy="3960768"/>
        </a:xfrm>
        <a:prstGeom prst="ellipse">
          <a:avLst/>
        </a:prstGeom>
        <a:solidFill>
          <a:schemeClr val="accent1">
            <a:shade val="80000"/>
            <a:hueOff val="53333"/>
            <a:satOff val="3672"/>
            <a:lumOff val="59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smtClean="0"/>
            <a:t>Software Development</a:t>
          </a:r>
          <a:endParaRPr lang="en-US" sz="900" kern="1200" dirty="0"/>
        </a:p>
      </dsp:txBody>
      <dsp:txXfrm>
        <a:off x="1673897" y="926703"/>
        <a:ext cx="1708081" cy="455488"/>
      </dsp:txXfrm>
    </dsp:sp>
    <dsp:sp modelId="{48C0C2ED-28E4-4CB8-8FC0-1D5E618AFC56}">
      <dsp:nvSpPr>
        <dsp:cNvPr id="0" name=""/>
        <dsp:cNvSpPr/>
      </dsp:nvSpPr>
      <dsp:spPr>
        <a:xfrm>
          <a:off x="897033" y="1397918"/>
          <a:ext cx="3261809" cy="3261809"/>
        </a:xfrm>
        <a:prstGeom prst="ellipse">
          <a:avLst/>
        </a:prstGeom>
        <a:solidFill>
          <a:schemeClr val="accent1">
            <a:shade val="80000"/>
            <a:hueOff val="106666"/>
            <a:satOff val="7344"/>
            <a:lumOff val="118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smtClean="0"/>
            <a:t>Operations</a:t>
          </a:r>
          <a:endParaRPr lang="en-US" sz="900" kern="1200" dirty="0"/>
        </a:p>
      </dsp:txBody>
      <dsp:txXfrm>
        <a:off x="1683944" y="1622983"/>
        <a:ext cx="1687986" cy="450129"/>
      </dsp:txXfrm>
    </dsp:sp>
    <dsp:sp modelId="{D3194F07-ECF9-4A81-B5F2-6D123471BF8A}">
      <dsp:nvSpPr>
        <dsp:cNvPr id="0" name=""/>
        <dsp:cNvSpPr/>
      </dsp:nvSpPr>
      <dsp:spPr>
        <a:xfrm>
          <a:off x="1246512" y="2096877"/>
          <a:ext cx="2562850" cy="2562850"/>
        </a:xfrm>
        <a:prstGeom prst="ellipse">
          <a:avLst/>
        </a:prstGeom>
        <a:solidFill>
          <a:schemeClr val="accent1">
            <a:shade val="80000"/>
            <a:hueOff val="159999"/>
            <a:satOff val="11016"/>
            <a:lumOff val="177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smtClean="0"/>
            <a:t>Engineering</a:t>
          </a:r>
          <a:endParaRPr lang="en-US" sz="900" kern="1200" dirty="0"/>
        </a:p>
      </dsp:txBody>
      <dsp:txXfrm>
        <a:off x="1835968" y="2327534"/>
        <a:ext cx="1383939" cy="461313"/>
      </dsp:txXfrm>
    </dsp:sp>
    <dsp:sp modelId="{31E77BB6-C8FE-4FA3-80F2-2B43F3EA510E}">
      <dsp:nvSpPr>
        <dsp:cNvPr id="0" name=""/>
        <dsp:cNvSpPr/>
      </dsp:nvSpPr>
      <dsp:spPr>
        <a:xfrm>
          <a:off x="1595992" y="2795836"/>
          <a:ext cx="1863891" cy="1863891"/>
        </a:xfrm>
        <a:prstGeom prst="ellipse">
          <a:avLst/>
        </a:prstGeom>
        <a:solidFill>
          <a:schemeClr val="accent1">
            <a:shade val="80000"/>
            <a:hueOff val="213332"/>
            <a:satOff val="14688"/>
            <a:lumOff val="23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smtClean="0"/>
            <a:t>Resource Management</a:t>
          </a:r>
          <a:endParaRPr lang="en-US" sz="900" kern="1200" dirty="0"/>
        </a:p>
      </dsp:txBody>
      <dsp:txXfrm>
        <a:off x="1922173" y="3028823"/>
        <a:ext cx="1211529" cy="465972"/>
      </dsp:txXfrm>
    </dsp:sp>
    <dsp:sp modelId="{9F5B7E57-154A-44A5-9F79-0A1CFE36222B}">
      <dsp:nvSpPr>
        <dsp:cNvPr id="0" name=""/>
        <dsp:cNvSpPr/>
      </dsp:nvSpPr>
      <dsp:spPr>
        <a:xfrm>
          <a:off x="1945472" y="3494796"/>
          <a:ext cx="1164932" cy="1164932"/>
        </a:xfrm>
        <a:prstGeom prst="ellipse">
          <a:avLst/>
        </a:prstGeom>
        <a:solidFill>
          <a:schemeClr val="accent1">
            <a:shade val="80000"/>
            <a:hueOff val="266665"/>
            <a:satOff val="18360"/>
            <a:lumOff val="296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smtClean="0"/>
            <a:t>Project Development</a:t>
          </a:r>
          <a:endParaRPr lang="en-US" sz="900" kern="1200" dirty="0"/>
        </a:p>
      </dsp:txBody>
      <dsp:txXfrm>
        <a:off x="2116072" y="3786029"/>
        <a:ext cx="823731" cy="5824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F62D7-F1E0-4D38-8CBA-8F1563D2ADED}">
      <dsp:nvSpPr>
        <dsp:cNvPr id="0" name=""/>
        <dsp:cNvSpPr/>
      </dsp:nvSpPr>
      <dsp:spPr>
        <a:xfrm>
          <a:off x="525779" y="335279"/>
          <a:ext cx="3520440" cy="352044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t" anchorCtr="0">
          <a:noAutofit/>
        </a:bodyPr>
        <a:lstStyle/>
        <a:p>
          <a:pPr lvl="0" algn="l" defTabSz="800100">
            <a:lnSpc>
              <a:spcPct val="90000"/>
            </a:lnSpc>
            <a:spcBef>
              <a:spcPct val="0"/>
            </a:spcBef>
            <a:spcAft>
              <a:spcPct val="35000"/>
            </a:spcAft>
          </a:pPr>
          <a:r>
            <a:rPr lang="en-US" sz="1800" kern="1200" dirty="0" smtClean="0"/>
            <a:t>En Concreto</a:t>
          </a:r>
          <a:endParaRPr lang="en-US" sz="1800" kern="1200" dirty="0"/>
        </a:p>
        <a:p>
          <a:pPr marL="114300" lvl="1" indent="-114300" algn="l" defTabSz="622300">
            <a:lnSpc>
              <a:spcPct val="90000"/>
            </a:lnSpc>
            <a:spcBef>
              <a:spcPct val="0"/>
            </a:spcBef>
            <a:spcAft>
              <a:spcPct val="15000"/>
            </a:spcAft>
            <a:buChar char="••"/>
          </a:pPr>
          <a:r>
            <a:rPr lang="en-US" sz="1400" kern="1200" dirty="0" smtClean="0"/>
            <a:t>Puppet</a:t>
          </a:r>
          <a:endParaRPr lang="en-US" sz="1400" kern="1200" dirty="0"/>
        </a:p>
        <a:p>
          <a:pPr marL="114300" lvl="1" indent="-114300" algn="l" defTabSz="622300">
            <a:lnSpc>
              <a:spcPct val="90000"/>
            </a:lnSpc>
            <a:spcBef>
              <a:spcPct val="0"/>
            </a:spcBef>
            <a:spcAft>
              <a:spcPct val="15000"/>
            </a:spcAft>
            <a:buChar char="••"/>
          </a:pPr>
          <a:r>
            <a:rPr lang="en-US" sz="1400" kern="1200" dirty="0" smtClean="0"/>
            <a:t>Jenkins</a:t>
          </a:r>
          <a:endParaRPr lang="en-US" sz="1400" kern="1200" dirty="0"/>
        </a:p>
        <a:p>
          <a:pPr marL="114300" lvl="1" indent="-114300" algn="l" defTabSz="622300">
            <a:lnSpc>
              <a:spcPct val="90000"/>
            </a:lnSpc>
            <a:spcBef>
              <a:spcPct val="0"/>
            </a:spcBef>
            <a:spcAft>
              <a:spcPct val="15000"/>
            </a:spcAft>
            <a:buChar char="••"/>
          </a:pPr>
          <a:r>
            <a:rPr lang="en-US" sz="1400" kern="1200" dirty="0" smtClean="0"/>
            <a:t>Spacewalk</a:t>
          </a:r>
          <a:endParaRPr lang="en-US" sz="1400" kern="1200" dirty="0"/>
        </a:p>
        <a:p>
          <a:pPr marL="114300" lvl="1" indent="-114300" algn="l" defTabSz="622300">
            <a:lnSpc>
              <a:spcPct val="90000"/>
            </a:lnSpc>
            <a:spcBef>
              <a:spcPct val="0"/>
            </a:spcBef>
            <a:spcAft>
              <a:spcPct val="15000"/>
            </a:spcAft>
            <a:buChar char="••"/>
          </a:pPr>
          <a:r>
            <a:rPr lang="en-US" sz="1400" kern="1200" dirty="0" smtClean="0"/>
            <a:t>Koji</a:t>
          </a:r>
          <a:endParaRPr lang="en-US" sz="1400" kern="1200" dirty="0"/>
        </a:p>
        <a:p>
          <a:pPr marL="114300" lvl="1" indent="-114300" algn="l" defTabSz="622300">
            <a:lnSpc>
              <a:spcPct val="90000"/>
            </a:lnSpc>
            <a:spcBef>
              <a:spcPct val="0"/>
            </a:spcBef>
            <a:spcAft>
              <a:spcPct val="15000"/>
            </a:spcAft>
            <a:buChar char="••"/>
          </a:pPr>
          <a:r>
            <a:rPr lang="en-US" sz="1400" kern="1200" dirty="0" smtClean="0"/>
            <a:t>Sake</a:t>
          </a:r>
          <a:endParaRPr lang="en-US" sz="1400" kern="1200" dirty="0"/>
        </a:p>
        <a:p>
          <a:pPr marL="114300" lvl="1" indent="-114300" algn="l" defTabSz="622300">
            <a:lnSpc>
              <a:spcPct val="90000"/>
            </a:lnSpc>
            <a:spcBef>
              <a:spcPct val="0"/>
            </a:spcBef>
            <a:spcAft>
              <a:spcPct val="15000"/>
            </a:spcAft>
            <a:buChar char="••"/>
          </a:pPr>
          <a:r>
            <a:rPr lang="en-US" sz="1400" kern="1200" dirty="0" smtClean="0"/>
            <a:t>RPM, Aptitude, Apt-Get, Yum, DLL, Etc.</a:t>
          </a:r>
          <a:endParaRPr lang="en-US" sz="1400" kern="1200" dirty="0"/>
        </a:p>
        <a:p>
          <a:pPr marL="114300" lvl="1" indent="-114300" algn="l" defTabSz="622300">
            <a:lnSpc>
              <a:spcPct val="90000"/>
            </a:lnSpc>
            <a:spcBef>
              <a:spcPct val="0"/>
            </a:spcBef>
            <a:spcAft>
              <a:spcPct val="15000"/>
            </a:spcAft>
            <a:buChar char="••"/>
          </a:pPr>
          <a:r>
            <a:rPr lang="en-US" sz="1400" kern="1200" dirty="0" smtClean="0"/>
            <a:t>Composer, NPM, Bundler, Etc.</a:t>
          </a:r>
          <a:endParaRPr lang="en-US" sz="1400" kern="1200" dirty="0"/>
        </a:p>
      </dsp:txBody>
      <dsp:txXfrm>
        <a:off x="1112519" y="922020"/>
        <a:ext cx="2346960" cy="2346960"/>
      </dsp:txXfrm>
    </dsp:sp>
    <dsp:sp modelId="{67302859-7EF5-4D62-81F5-6B896DC7FF15}">
      <dsp:nvSpPr>
        <dsp:cNvPr id="0" name=""/>
        <dsp:cNvSpPr/>
      </dsp:nvSpPr>
      <dsp:spPr>
        <a:xfrm>
          <a:off x="325847" y="117255"/>
          <a:ext cx="3956304" cy="3956304"/>
        </a:xfrm>
        <a:prstGeom prst="circularArrow">
          <a:avLst>
            <a:gd name="adj1" fmla="val 5085"/>
            <a:gd name="adj2" fmla="val 327528"/>
            <a:gd name="adj3" fmla="val 15837317"/>
            <a:gd name="adj4" fmla="val 16235155"/>
            <a:gd name="adj5" fmla="val 5932"/>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9C466D-DC1B-41A2-A8BA-92ACE9B50F77}">
      <dsp:nvSpPr>
        <dsp:cNvPr id="0" name=""/>
        <dsp:cNvSpPr/>
      </dsp:nvSpPr>
      <dsp:spPr>
        <a:xfrm>
          <a:off x="533383" y="342884"/>
          <a:ext cx="3520440" cy="35204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t" anchorCtr="0">
          <a:noAutofit/>
        </a:bodyPr>
        <a:lstStyle/>
        <a:p>
          <a:pPr lvl="0" algn="l" defTabSz="800100">
            <a:lnSpc>
              <a:spcPct val="90000"/>
            </a:lnSpc>
            <a:spcBef>
              <a:spcPct val="0"/>
            </a:spcBef>
            <a:spcAft>
              <a:spcPct val="35000"/>
            </a:spcAft>
          </a:pPr>
          <a:r>
            <a:rPr lang="en-US" sz="1800" kern="1200" dirty="0" smtClean="0"/>
            <a:t>En Abstracto</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Configuration</a:t>
          </a:r>
          <a:endParaRPr lang="en-US" sz="1400" kern="1200" dirty="0"/>
        </a:p>
        <a:p>
          <a:pPr marL="114300" lvl="1" indent="-114300" algn="l" defTabSz="622300">
            <a:lnSpc>
              <a:spcPct val="90000"/>
            </a:lnSpc>
            <a:spcBef>
              <a:spcPct val="0"/>
            </a:spcBef>
            <a:spcAft>
              <a:spcPct val="15000"/>
            </a:spcAft>
            <a:buChar char="••"/>
          </a:pPr>
          <a:r>
            <a:rPr lang="en-US" sz="1400" kern="1200" dirty="0" smtClean="0"/>
            <a:t>Automate Jobs</a:t>
          </a:r>
          <a:endParaRPr lang="en-US" sz="1400" kern="1200" dirty="0"/>
        </a:p>
        <a:p>
          <a:pPr marL="114300" lvl="1" indent="-114300" algn="l" defTabSz="622300">
            <a:lnSpc>
              <a:spcPct val="90000"/>
            </a:lnSpc>
            <a:spcBef>
              <a:spcPct val="0"/>
            </a:spcBef>
            <a:spcAft>
              <a:spcPct val="15000"/>
            </a:spcAft>
            <a:buChar char="••"/>
          </a:pPr>
          <a:r>
            <a:rPr lang="en-US" sz="1400" kern="1200" dirty="0" smtClean="0"/>
            <a:t>Dispatch Arbitrary Commands</a:t>
          </a:r>
          <a:endParaRPr lang="en-US" sz="1400" kern="1200" dirty="0"/>
        </a:p>
        <a:p>
          <a:pPr marL="114300" lvl="1" indent="-114300" algn="l" defTabSz="622300">
            <a:lnSpc>
              <a:spcPct val="90000"/>
            </a:lnSpc>
            <a:spcBef>
              <a:spcPct val="0"/>
            </a:spcBef>
            <a:spcAft>
              <a:spcPct val="15000"/>
            </a:spcAft>
            <a:buChar char="••"/>
          </a:pPr>
          <a:r>
            <a:rPr lang="en-US" sz="1400" kern="1200" dirty="0" smtClean="0"/>
            <a:t>Build System Packages</a:t>
          </a:r>
          <a:endParaRPr lang="en-US" sz="1400" kern="1200" dirty="0"/>
        </a:p>
        <a:p>
          <a:pPr marL="114300" lvl="1" indent="-114300" algn="l" defTabSz="622300">
            <a:lnSpc>
              <a:spcPct val="90000"/>
            </a:lnSpc>
            <a:spcBef>
              <a:spcPct val="0"/>
            </a:spcBef>
            <a:spcAft>
              <a:spcPct val="15000"/>
            </a:spcAft>
            <a:buChar char="••"/>
          </a:pPr>
          <a:r>
            <a:rPr lang="en-US" sz="1400" kern="1200" dirty="0" smtClean="0"/>
            <a:t>Package Specifications</a:t>
          </a:r>
          <a:endParaRPr lang="en-US" sz="1400" kern="1200" dirty="0"/>
        </a:p>
        <a:p>
          <a:pPr marL="114300" lvl="1" indent="-114300" algn="l" defTabSz="622300">
            <a:lnSpc>
              <a:spcPct val="90000"/>
            </a:lnSpc>
            <a:spcBef>
              <a:spcPct val="0"/>
            </a:spcBef>
            <a:spcAft>
              <a:spcPct val="15000"/>
            </a:spcAft>
            <a:buChar char="••"/>
          </a:pPr>
          <a:r>
            <a:rPr lang="en-US" sz="1400" kern="1200" dirty="0" smtClean="0"/>
            <a:t>Manage System Libraries</a:t>
          </a:r>
          <a:endParaRPr lang="en-US" sz="1400" kern="1200" dirty="0"/>
        </a:p>
        <a:p>
          <a:pPr marL="114300" lvl="1" indent="-114300" algn="l" defTabSz="622300">
            <a:lnSpc>
              <a:spcPct val="90000"/>
            </a:lnSpc>
            <a:spcBef>
              <a:spcPct val="0"/>
            </a:spcBef>
            <a:spcAft>
              <a:spcPct val="15000"/>
            </a:spcAft>
            <a:buChar char="••"/>
          </a:pPr>
          <a:r>
            <a:rPr lang="en-US" sz="1400" kern="1200" dirty="0" smtClean="0"/>
            <a:t>Language Specific Dependency Management</a:t>
          </a:r>
          <a:endParaRPr lang="en-US" sz="1400" kern="1200" dirty="0"/>
        </a:p>
      </dsp:txBody>
      <dsp:txXfrm>
        <a:off x="1120123" y="929624"/>
        <a:ext cx="2346960" cy="2346960"/>
      </dsp:txXfrm>
    </dsp:sp>
    <dsp:sp modelId="{C825DF5B-F658-498E-90A9-5698A9F5FE21}">
      <dsp:nvSpPr>
        <dsp:cNvPr id="0" name=""/>
        <dsp:cNvSpPr/>
      </dsp:nvSpPr>
      <dsp:spPr>
        <a:xfrm>
          <a:off x="333451" y="124860"/>
          <a:ext cx="3956304" cy="3956304"/>
        </a:xfrm>
        <a:prstGeom prst="circularArrow">
          <a:avLst>
            <a:gd name="adj1" fmla="val 5085"/>
            <a:gd name="adj2" fmla="val 327528"/>
            <a:gd name="adj3" fmla="val 15837317"/>
            <a:gd name="adj4" fmla="val 1623515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3CC6D-2987-4D4B-8A4A-E53EECC4DFC7}">
      <dsp:nvSpPr>
        <dsp:cNvPr id="0" name=""/>
        <dsp:cNvSpPr/>
      </dsp:nvSpPr>
      <dsp:spPr>
        <a:xfrm rot="10800000">
          <a:off x="1040517" y="12159"/>
          <a:ext cx="3153302" cy="98505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4384"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Puppet Master(s)</a:t>
          </a:r>
          <a:endParaRPr lang="en-US" sz="2700" kern="1200" dirty="0"/>
        </a:p>
      </dsp:txBody>
      <dsp:txXfrm rot="10800000">
        <a:off x="1286782" y="12159"/>
        <a:ext cx="2907037" cy="985059"/>
      </dsp:txXfrm>
    </dsp:sp>
    <dsp:sp modelId="{E323C362-8169-4472-B406-DA16BA017D49}">
      <dsp:nvSpPr>
        <dsp:cNvPr id="0" name=""/>
        <dsp:cNvSpPr/>
      </dsp:nvSpPr>
      <dsp:spPr>
        <a:xfrm>
          <a:off x="547987" y="12159"/>
          <a:ext cx="985059" cy="985059"/>
        </a:xfrm>
        <a:prstGeom prst="ellipse">
          <a:avLst/>
        </a:prstGeom>
        <a:blipFill>
          <a:blip xmlns:r="http://schemas.openxmlformats.org/officeDocument/2006/relationships" r:embed="rId1">
            <a:duotone>
              <a:schemeClr val="accent6">
                <a:shade val="45000"/>
                <a:satMod val="135000"/>
              </a:schemeClr>
              <a:prstClr val="white"/>
            </a:duotone>
            <a:extLst>
              <a:ext uri="{28A0092B-C50C-407E-A947-70E740481C1C}">
                <a14:useLocalDpi xmlns:a14="http://schemas.microsoft.com/office/drawing/2010/main" val="0"/>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C396B-3745-4DA1-9B10-DFF6D653BB1D}">
      <dsp:nvSpPr>
        <dsp:cNvPr id="0" name=""/>
        <dsp:cNvSpPr/>
      </dsp:nvSpPr>
      <dsp:spPr>
        <a:xfrm rot="10800000">
          <a:off x="1040517" y="1281081"/>
          <a:ext cx="3153302" cy="98505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4384"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Agent(s)</a:t>
          </a:r>
          <a:endParaRPr lang="en-US" sz="2700" kern="1200" dirty="0"/>
        </a:p>
      </dsp:txBody>
      <dsp:txXfrm rot="10800000">
        <a:off x="1286782" y="1281081"/>
        <a:ext cx="2907037" cy="985059"/>
      </dsp:txXfrm>
    </dsp:sp>
    <dsp:sp modelId="{C912E10B-F345-4464-A77A-8CC91BF2FE0C}">
      <dsp:nvSpPr>
        <dsp:cNvPr id="0" name=""/>
        <dsp:cNvSpPr/>
      </dsp:nvSpPr>
      <dsp:spPr>
        <a:xfrm>
          <a:off x="547987" y="1281081"/>
          <a:ext cx="985059" cy="985059"/>
        </a:xfrm>
        <a:prstGeom prst="ellipse">
          <a:avLst/>
        </a:prstGeom>
        <a:blipFill>
          <a:blip xmlns:r="http://schemas.openxmlformats.org/officeDocument/2006/relationships"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5E09A6-1F23-4408-B246-68A539158A40}">
      <dsp:nvSpPr>
        <dsp:cNvPr id="0" name=""/>
        <dsp:cNvSpPr/>
      </dsp:nvSpPr>
      <dsp:spPr>
        <a:xfrm rot="10800000">
          <a:off x="1040517" y="2560189"/>
          <a:ext cx="3153302" cy="98505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4384"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Node(s)</a:t>
          </a:r>
          <a:endParaRPr lang="en-US" sz="2700" kern="1200" dirty="0"/>
        </a:p>
      </dsp:txBody>
      <dsp:txXfrm rot="10800000">
        <a:off x="1286782" y="2560189"/>
        <a:ext cx="2907037" cy="985059"/>
      </dsp:txXfrm>
    </dsp:sp>
    <dsp:sp modelId="{4C20BCDC-E606-4CFC-BD54-91DD79DE0381}">
      <dsp:nvSpPr>
        <dsp:cNvPr id="0" name=""/>
        <dsp:cNvSpPr/>
      </dsp:nvSpPr>
      <dsp:spPr>
        <a:xfrm>
          <a:off x="547987" y="2560189"/>
          <a:ext cx="985059" cy="985059"/>
        </a:xfrm>
        <a:prstGeom prst="ellipse">
          <a:avLst/>
        </a:prstGeom>
        <a:blipFill dpi="0" rotWithShape="1">
          <a:blip xmlns:r="http://schemas.openxmlformats.org/officeDocument/2006/relationships"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l="-14000" t="-49000" b="-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9/24/2013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9/24/2013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a:t>
            </a:fld>
            <a:endParaRPr lang="en-US" dirty="0"/>
          </a:p>
        </p:txBody>
      </p:sp>
    </p:spTree>
    <p:extLst>
      <p:ext uri="{BB962C8B-B14F-4D97-AF65-F5344CB8AC3E}">
        <p14:creationId xmlns:p14="http://schemas.microsoft.com/office/powerpoint/2010/main" val="313710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13</a:t>
            </a:fld>
            <a:endParaRPr lang="en-US" dirty="0"/>
          </a:p>
        </p:txBody>
      </p:sp>
    </p:spTree>
    <p:extLst>
      <p:ext uri="{BB962C8B-B14F-4D97-AF65-F5344CB8AC3E}">
        <p14:creationId xmlns:p14="http://schemas.microsoft.com/office/powerpoint/2010/main" val="339202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14</a:t>
            </a:fld>
            <a:endParaRPr lang="en-US" dirty="0"/>
          </a:p>
        </p:txBody>
      </p:sp>
    </p:spTree>
    <p:extLst>
      <p:ext uri="{BB962C8B-B14F-4D97-AF65-F5344CB8AC3E}">
        <p14:creationId xmlns:p14="http://schemas.microsoft.com/office/powerpoint/2010/main" val="2687986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Important:</a:t>
            </a:r>
          </a:p>
          <a:p>
            <a:r>
              <a:rPr lang="en-US" dirty="0" smtClean="0"/>
              <a:t>Teams at GoDaddy</a:t>
            </a:r>
            <a:r>
              <a:rPr lang="en-US" baseline="0" dirty="0" smtClean="0"/>
              <a:t> have been using Puppet and we continue to invest in it being a part of our future.</a:t>
            </a:r>
          </a:p>
        </p:txBody>
      </p:sp>
      <p:sp>
        <p:nvSpPr>
          <p:cNvPr id="4" name="Slide Number Placeholder 3"/>
          <p:cNvSpPr>
            <a:spLocks noGrp="1"/>
          </p:cNvSpPr>
          <p:nvPr>
            <p:ph type="sldNum" sz="quarter" idx="10"/>
          </p:nvPr>
        </p:nvSpPr>
        <p:spPr/>
        <p:txBody>
          <a:bodyPr/>
          <a:lstStyle/>
          <a:p>
            <a:fld id="{560CF8BB-EBC7-4B8F-9632-A5A136FBB880}" type="slidenum">
              <a:rPr lang="en-US" smtClean="0"/>
              <a:t>15</a:t>
            </a:fld>
            <a:endParaRPr lang="en-US" dirty="0"/>
          </a:p>
        </p:txBody>
      </p:sp>
    </p:spTree>
    <p:extLst>
      <p:ext uri="{BB962C8B-B14F-4D97-AF65-F5344CB8AC3E}">
        <p14:creationId xmlns:p14="http://schemas.microsoft.com/office/powerpoint/2010/main" val="2353313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Supporting</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Infrastructure can be relatively complex and it only grows in complexity the more pieces you add to support your particular application(s).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However, all infrastructure configurations can be broken down into components: individual pieces that are installed, configured and monitored.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These components can be as simple as a user or a file, and as complex as multiple servers in a cluster supporting backend data.</a:t>
            </a:r>
          </a:p>
        </p:txBody>
      </p:sp>
      <p:sp>
        <p:nvSpPr>
          <p:cNvPr id="4" name="Slide Number Placeholder 3"/>
          <p:cNvSpPr>
            <a:spLocks noGrp="1"/>
          </p:cNvSpPr>
          <p:nvPr>
            <p:ph type="sldNum" sz="quarter" idx="10"/>
          </p:nvPr>
        </p:nvSpPr>
        <p:spPr/>
        <p:txBody>
          <a:bodyPr/>
          <a:lstStyle/>
          <a:p>
            <a:fld id="{560CF8BB-EBC7-4B8F-9632-A5A136FBB880}" type="slidenum">
              <a:rPr lang="en-US" smtClean="0"/>
              <a:t>16</a:t>
            </a:fld>
            <a:endParaRPr lang="en-US" dirty="0"/>
          </a:p>
        </p:txBody>
      </p:sp>
    </p:spTree>
    <p:extLst>
      <p:ext uri="{BB962C8B-B14F-4D97-AF65-F5344CB8AC3E}">
        <p14:creationId xmlns:p14="http://schemas.microsoft.com/office/powerpoint/2010/main" val="1969333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17</a:t>
            </a:fld>
            <a:endParaRPr lang="en-US" dirty="0"/>
          </a:p>
        </p:txBody>
      </p:sp>
    </p:spTree>
    <p:extLst>
      <p:ext uri="{BB962C8B-B14F-4D97-AF65-F5344CB8AC3E}">
        <p14:creationId xmlns:p14="http://schemas.microsoft.com/office/powerpoint/2010/main" val="3068786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18</a:t>
            </a:fld>
            <a:endParaRPr lang="en-US" dirty="0"/>
          </a:p>
        </p:txBody>
      </p:sp>
    </p:spTree>
    <p:extLst>
      <p:ext uri="{BB962C8B-B14F-4D97-AF65-F5344CB8AC3E}">
        <p14:creationId xmlns:p14="http://schemas.microsoft.com/office/powerpoint/2010/main" val="1638476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19</a:t>
            </a:fld>
            <a:endParaRPr lang="en-US" dirty="0"/>
          </a:p>
        </p:txBody>
      </p:sp>
    </p:spTree>
    <p:extLst>
      <p:ext uri="{BB962C8B-B14F-4D97-AF65-F5344CB8AC3E}">
        <p14:creationId xmlns:p14="http://schemas.microsoft.com/office/powerpoint/2010/main" val="3476311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20</a:t>
            </a:fld>
            <a:endParaRPr lang="en-US" dirty="0"/>
          </a:p>
        </p:txBody>
      </p:sp>
    </p:spTree>
    <p:extLst>
      <p:ext uri="{BB962C8B-B14F-4D97-AF65-F5344CB8AC3E}">
        <p14:creationId xmlns:p14="http://schemas.microsoft.com/office/powerpoint/2010/main" val="2942738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21</a:t>
            </a:fld>
            <a:endParaRPr lang="en-US" dirty="0"/>
          </a:p>
        </p:txBody>
      </p:sp>
    </p:spTree>
    <p:extLst>
      <p:ext uri="{BB962C8B-B14F-4D97-AF65-F5344CB8AC3E}">
        <p14:creationId xmlns:p14="http://schemas.microsoft.com/office/powerpoint/2010/main" val="2521573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Supporting Notes:</a:t>
            </a:r>
          </a:p>
          <a:p>
            <a:r>
              <a:rPr lang="en-US" sz="1200" b="0" i="0" kern="1200" dirty="0" smtClean="0">
                <a:solidFill>
                  <a:schemeClr val="tx1"/>
                </a:solidFill>
                <a:effectLst/>
                <a:latin typeface="+mn-lt"/>
                <a:ea typeface="+mn-ea"/>
                <a:cs typeface="+mn-cs"/>
              </a:rPr>
              <a:t>In short, environments let the master tweak its own configuration on the fly, and offer a way to completely swap out the set of available modules for certain nodes.</a:t>
            </a:r>
            <a:endParaRPr lang="en-US" b="0" dirty="0"/>
          </a:p>
        </p:txBody>
      </p:sp>
      <p:sp>
        <p:nvSpPr>
          <p:cNvPr id="4" name="Slide Number Placeholder 3"/>
          <p:cNvSpPr>
            <a:spLocks noGrp="1"/>
          </p:cNvSpPr>
          <p:nvPr>
            <p:ph type="sldNum" sz="quarter" idx="10"/>
          </p:nvPr>
        </p:nvSpPr>
        <p:spPr/>
        <p:txBody>
          <a:bodyPr/>
          <a:lstStyle/>
          <a:p>
            <a:fld id="{560CF8BB-EBC7-4B8F-9632-A5A136FBB880}" type="slidenum">
              <a:rPr lang="en-US" smtClean="0"/>
              <a:t>22</a:t>
            </a:fld>
            <a:endParaRPr lang="en-US" dirty="0"/>
          </a:p>
        </p:txBody>
      </p:sp>
    </p:spTree>
    <p:extLst>
      <p:ext uri="{BB962C8B-B14F-4D97-AF65-F5344CB8AC3E}">
        <p14:creationId xmlns:p14="http://schemas.microsoft.com/office/powerpoint/2010/main" val="339163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a:t>
            </a:fld>
            <a:endParaRPr lang="en-US" dirty="0"/>
          </a:p>
        </p:txBody>
      </p:sp>
    </p:spTree>
    <p:extLst>
      <p:ext uri="{BB962C8B-B14F-4D97-AF65-F5344CB8AC3E}">
        <p14:creationId xmlns:p14="http://schemas.microsoft.com/office/powerpoint/2010/main" val="126801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Supporting </a:t>
            </a:r>
            <a:r>
              <a:rPr lang="en-US" b="1" dirty="0" smtClean="0"/>
              <a:t>Notes:</a:t>
            </a:r>
          </a:p>
          <a:p>
            <a:r>
              <a:rPr lang="en-US" b="0" dirty="0" smtClean="0"/>
              <a:t>Also</a:t>
            </a:r>
            <a:r>
              <a:rPr lang="en-US" b="0" baseline="0" dirty="0" smtClean="0"/>
              <a:t> referred to as a Puppet plugin. Located in the lib/facter</a:t>
            </a:r>
            <a:endParaRPr lang="en-US" b="0" dirty="0" smtClean="0"/>
          </a:p>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23</a:t>
            </a:fld>
            <a:endParaRPr lang="en-US" dirty="0"/>
          </a:p>
        </p:txBody>
      </p:sp>
    </p:spTree>
    <p:extLst>
      <p:ext uri="{BB962C8B-B14F-4D97-AF65-F5344CB8AC3E}">
        <p14:creationId xmlns:p14="http://schemas.microsoft.com/office/powerpoint/2010/main" val="2542444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24</a:t>
            </a:fld>
            <a:endParaRPr lang="en-US" dirty="0"/>
          </a:p>
        </p:txBody>
      </p:sp>
    </p:spTree>
    <p:extLst>
      <p:ext uri="{BB962C8B-B14F-4D97-AF65-F5344CB8AC3E}">
        <p14:creationId xmlns:p14="http://schemas.microsoft.com/office/powerpoint/2010/main" val="2476593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Definitions:</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Idempotence is the property of certain operations in computer science, that can be applied multiple times without changing the result beyond the initial application.</a:t>
            </a:r>
          </a:p>
        </p:txBody>
      </p:sp>
      <p:sp>
        <p:nvSpPr>
          <p:cNvPr id="4" name="Slide Number Placeholder 3"/>
          <p:cNvSpPr>
            <a:spLocks noGrp="1"/>
          </p:cNvSpPr>
          <p:nvPr>
            <p:ph type="sldNum" sz="quarter" idx="10"/>
          </p:nvPr>
        </p:nvSpPr>
        <p:spPr/>
        <p:txBody>
          <a:bodyPr/>
          <a:lstStyle/>
          <a:p>
            <a:fld id="{560CF8BB-EBC7-4B8F-9632-A5A136FBB880}" type="slidenum">
              <a:rPr lang="en-US" smtClean="0"/>
              <a:t>25</a:t>
            </a:fld>
            <a:endParaRPr lang="en-US" dirty="0"/>
          </a:p>
        </p:txBody>
      </p:sp>
    </p:spTree>
    <p:extLst>
      <p:ext uri="{BB962C8B-B14F-4D97-AF65-F5344CB8AC3E}">
        <p14:creationId xmlns:p14="http://schemas.microsoft.com/office/powerpoint/2010/main" val="2220841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Supporting</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&lt;</a:t>
            </a:r>
            <a:r>
              <a:rPr lang="en-US" sz="1200" b="0" i="0" kern="1200" dirty="0" smtClean="0">
                <a:solidFill>
                  <a:schemeClr val="tx1"/>
                </a:solidFill>
                <a:effectLst/>
                <a:latin typeface="+mn-lt"/>
                <a:ea typeface="+mn-ea"/>
                <a:cs typeface="+mn-cs"/>
              </a:rPr>
              <a:t>MODULE NAME&gt;::&lt;SUBDIRECTORY NAME&gt;::&lt;FILENAME&gt;</a:t>
            </a:r>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26</a:t>
            </a:fld>
            <a:endParaRPr lang="en-US" dirty="0"/>
          </a:p>
        </p:txBody>
      </p:sp>
    </p:spTree>
    <p:extLst>
      <p:ext uri="{BB962C8B-B14F-4D97-AF65-F5344CB8AC3E}">
        <p14:creationId xmlns:p14="http://schemas.microsoft.com/office/powerpoint/2010/main" val="55732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Supporting</a:t>
            </a:r>
            <a:r>
              <a:rPr lang="en-US" b="1" baseline="0" dirty="0" smtClean="0"/>
              <a:t> Notes:</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Variables</a:t>
            </a:r>
            <a:r>
              <a:rPr lang="en-US" dirty="0" smtClean="0"/>
              <a:t> always start with a dollar sign.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assign to </a:t>
            </a:r>
            <a:r>
              <a:rPr lang="en-US" b="1" dirty="0" smtClean="0"/>
              <a:t>variables</a:t>
            </a:r>
            <a:r>
              <a:rPr lang="en-US" dirty="0" smtClean="0"/>
              <a:t> with the equal</a:t>
            </a:r>
            <a:r>
              <a:rPr lang="en-US" baseline="0" dirty="0" smtClean="0"/>
              <a:t> sign.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a:t>
            </a:r>
            <a:r>
              <a:rPr lang="en-US" dirty="0" smtClean="0"/>
              <a:t>can use variables as the value for any resource attribute, or as the title of a resource.</a:t>
            </a:r>
          </a:p>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27</a:t>
            </a:fld>
            <a:endParaRPr lang="en-US" dirty="0"/>
          </a:p>
        </p:txBody>
      </p:sp>
    </p:spTree>
    <p:extLst>
      <p:ext uri="{BB962C8B-B14F-4D97-AF65-F5344CB8AC3E}">
        <p14:creationId xmlns:p14="http://schemas.microsoft.com/office/powerpoint/2010/main" val="930898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28</a:t>
            </a:fld>
            <a:endParaRPr lang="en-US" dirty="0"/>
          </a:p>
        </p:txBody>
      </p:sp>
    </p:spTree>
    <p:extLst>
      <p:ext uri="{BB962C8B-B14F-4D97-AF65-F5344CB8AC3E}">
        <p14:creationId xmlns:p14="http://schemas.microsoft.com/office/powerpoint/2010/main" val="2149420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Supporting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Defining </a:t>
            </a:r>
            <a:r>
              <a:rPr lang="en-US" sz="1200" b="0" i="0" kern="1200" baseline="0" dirty="0" smtClean="0">
                <a:solidFill>
                  <a:schemeClr val="tx1"/>
                </a:solidFill>
                <a:effectLst/>
                <a:latin typeface="+mn-lt"/>
                <a:ea typeface="+mn-ea"/>
                <a:cs typeface="+mn-cs"/>
              </a:rPr>
              <a:t>vs. declaring classes (</a:t>
            </a:r>
            <a:r>
              <a:rPr lang="en-US" sz="1200" b="0" i="0" kern="1200" dirty="0" smtClean="0">
                <a:solidFill>
                  <a:schemeClr val="tx1"/>
                </a:solidFill>
                <a:effectLst/>
                <a:latin typeface="+mn-lt"/>
                <a:ea typeface="+mn-ea"/>
                <a:cs typeface="+mn-cs"/>
              </a:rPr>
              <a:t>Classes: Define, then declare.)</a:t>
            </a:r>
          </a:p>
        </p:txBody>
      </p:sp>
      <p:sp>
        <p:nvSpPr>
          <p:cNvPr id="4" name="Slide Number Placeholder 3"/>
          <p:cNvSpPr>
            <a:spLocks noGrp="1"/>
          </p:cNvSpPr>
          <p:nvPr>
            <p:ph type="sldNum" sz="quarter" idx="10"/>
          </p:nvPr>
        </p:nvSpPr>
        <p:spPr/>
        <p:txBody>
          <a:bodyPr/>
          <a:lstStyle/>
          <a:p>
            <a:fld id="{560CF8BB-EBC7-4B8F-9632-A5A136FBB880}" type="slidenum">
              <a:rPr lang="en-US" smtClean="0"/>
              <a:t>29</a:t>
            </a:fld>
            <a:endParaRPr lang="en-US" dirty="0"/>
          </a:p>
        </p:txBody>
      </p:sp>
    </p:spTree>
    <p:extLst>
      <p:ext uri="{BB962C8B-B14F-4D97-AF65-F5344CB8AC3E}">
        <p14:creationId xmlns:p14="http://schemas.microsoft.com/office/powerpoint/2010/main" val="3849826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Supporting Notes:</a:t>
            </a:r>
          </a:p>
          <a:p>
            <a:r>
              <a:rPr lang="en-US" sz="1200" b="0" i="0" u="sng" kern="1200" dirty="0" smtClean="0">
                <a:solidFill>
                  <a:schemeClr val="tx1"/>
                </a:solidFill>
                <a:effectLst/>
                <a:latin typeface="+mn-lt"/>
                <a:ea typeface="+mn-ea"/>
                <a:cs typeface="+mn-cs"/>
              </a:rPr>
              <a:t>Declaring</a:t>
            </a:r>
            <a:r>
              <a:rPr lang="en-US" sz="1200" b="0" i="0" u="sng" kern="1200" baseline="0" dirty="0" smtClean="0">
                <a:solidFill>
                  <a:schemeClr val="tx1"/>
                </a:solidFill>
                <a:effectLst/>
                <a:latin typeface="+mn-lt"/>
                <a:ea typeface="+mn-ea"/>
                <a:cs typeface="+mn-cs"/>
              </a:rPr>
              <a:t> </a:t>
            </a:r>
            <a:r>
              <a:rPr lang="en-US" sz="1200" b="0" i="0" u="sng" kern="1200" baseline="0" dirty="0" smtClean="0">
                <a:solidFill>
                  <a:schemeClr val="tx1"/>
                </a:solidFill>
                <a:effectLst/>
                <a:latin typeface="+mn-lt"/>
                <a:ea typeface="+mn-ea"/>
                <a:cs typeface="+mn-cs"/>
              </a:rPr>
              <a:t>a class three different ways:</a:t>
            </a:r>
            <a:endParaRPr lang="en-US" sz="1200" b="0" i="0" u="sng"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include ntp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 ntp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class {'ntp':}</a:t>
            </a:r>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30</a:t>
            </a:fld>
            <a:endParaRPr lang="en-US" dirty="0"/>
          </a:p>
        </p:txBody>
      </p:sp>
    </p:spTree>
    <p:extLst>
      <p:ext uri="{BB962C8B-B14F-4D97-AF65-F5344CB8AC3E}">
        <p14:creationId xmlns:p14="http://schemas.microsoft.com/office/powerpoint/2010/main" val="3878025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31</a:t>
            </a:fld>
            <a:endParaRPr lang="en-US" dirty="0"/>
          </a:p>
        </p:txBody>
      </p:sp>
    </p:spTree>
    <p:extLst>
      <p:ext uri="{BB962C8B-B14F-4D97-AF65-F5344CB8AC3E}">
        <p14:creationId xmlns:p14="http://schemas.microsoft.com/office/powerpoint/2010/main" val="461899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33</a:t>
            </a:fld>
            <a:endParaRPr lang="en-US" dirty="0"/>
          </a:p>
        </p:txBody>
      </p:sp>
    </p:spTree>
    <p:extLst>
      <p:ext uri="{BB962C8B-B14F-4D97-AF65-F5344CB8AC3E}">
        <p14:creationId xmlns:p14="http://schemas.microsoft.com/office/powerpoint/2010/main" val="92027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5</a:t>
            </a:fld>
            <a:endParaRPr lang="en-US" dirty="0"/>
          </a:p>
        </p:txBody>
      </p:sp>
    </p:spTree>
    <p:extLst>
      <p:ext uri="{BB962C8B-B14F-4D97-AF65-F5344CB8AC3E}">
        <p14:creationId xmlns:p14="http://schemas.microsoft.com/office/powerpoint/2010/main" val="3328243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36</a:t>
            </a:fld>
            <a:endParaRPr lang="en-US" dirty="0"/>
          </a:p>
        </p:txBody>
      </p:sp>
    </p:spTree>
    <p:extLst>
      <p:ext uri="{BB962C8B-B14F-4D97-AF65-F5344CB8AC3E}">
        <p14:creationId xmlns:p14="http://schemas.microsoft.com/office/powerpoint/2010/main" val="1273509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Supporting Notes: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Note that the path to the template doesn’t use the same semantics as the path in a </a:t>
            </a:r>
            <a:r>
              <a:rPr lang="en-US" dirty="0" smtClean="0"/>
              <a:t>puppet:///</a:t>
            </a:r>
            <a:r>
              <a:rPr lang="en-US" sz="1200" b="0" i="0" kern="1200" dirty="0" smtClean="0">
                <a:solidFill>
                  <a:schemeClr val="tx1"/>
                </a:solidFill>
                <a:effectLst/>
                <a:latin typeface="+mn-lt"/>
                <a:ea typeface="+mn-ea"/>
                <a:cs typeface="+mn-cs"/>
              </a:rPr>
              <a:t>URL (which starts with modules). </a:t>
            </a:r>
            <a:r>
              <a:rPr lang="en-US" sz="1200" b="0" i="0" kern="1200" dirty="0" smtClean="0">
                <a:solidFill>
                  <a:schemeClr val="tx1"/>
                </a:solidFill>
                <a:effectLst/>
                <a:latin typeface="+mn-lt"/>
                <a:ea typeface="+mn-ea"/>
                <a:cs typeface="+mn-cs"/>
              </a:rPr>
              <a:t>On behalf of PuppetLabs, “they wish</a:t>
            </a:r>
            <a:r>
              <a:rPr lang="en-US" sz="1200" b="0" i="0" kern="1200" baseline="0" dirty="0" smtClean="0">
                <a:solidFill>
                  <a:schemeClr val="tx1"/>
                </a:solidFill>
                <a:effectLst/>
                <a:latin typeface="+mn-lt"/>
                <a:ea typeface="+mn-ea"/>
                <a:cs typeface="+mn-cs"/>
              </a:rPr>
              <a:t> to say s</a:t>
            </a:r>
            <a:r>
              <a:rPr lang="en-US" sz="1200" b="0" i="0" kern="1200" dirty="0" smtClean="0">
                <a:solidFill>
                  <a:schemeClr val="tx1"/>
                </a:solidFill>
                <a:effectLst/>
                <a:latin typeface="+mn-lt"/>
                <a:ea typeface="+mn-ea"/>
                <a:cs typeface="+mn-cs"/>
              </a:rPr>
              <a:t>orry about the inconsistency.”</a:t>
            </a:r>
          </a:p>
          <a:p>
            <a:pPr marL="628650" lvl="1" indent="-171450">
              <a:buFont typeface="Arial" panose="020B0604020202020204" pitchFamily="34" charset="0"/>
              <a:buChar char="•"/>
            </a:pPr>
            <a:r>
              <a:rPr lang="en-US" b="1" dirty="0" smtClean="0"/>
              <a:t>Templates:</a:t>
            </a:r>
            <a:r>
              <a:rPr lang="en-US" b="1" baseline="0" dirty="0" smtClean="0"/>
              <a:t> </a:t>
            </a:r>
            <a:r>
              <a:rPr lang="en-US" dirty="0" smtClean="0"/>
              <a:t>&lt;MODULE </a:t>
            </a:r>
            <a:r>
              <a:rPr lang="en-US" dirty="0" smtClean="0"/>
              <a:t>NAME&gt;/&lt;FILENAME INSIDE TEMPLATES DIRECTORY</a:t>
            </a:r>
            <a:r>
              <a:rPr lang="en-US" dirty="0" smtClean="0"/>
              <a:t>&gt;</a:t>
            </a:r>
          </a:p>
          <a:p>
            <a:pPr marL="628650" lvl="1" indent="-171450">
              <a:buFont typeface="Arial" panose="020B0604020202020204" pitchFamily="34" charset="0"/>
              <a:buChar char="•"/>
            </a:pPr>
            <a:r>
              <a:rPr lang="en-US" b="1" dirty="0" smtClean="0"/>
              <a:t>Files: </a:t>
            </a:r>
            <a:r>
              <a:rPr lang="en-US" b="0" dirty="0" smtClean="0"/>
              <a:t>modules/&lt;MODULE NAME&gt;/</a:t>
            </a:r>
            <a:r>
              <a:rPr lang="en-US" dirty="0" smtClean="0"/>
              <a:t>&lt;FILENAME INSIDE FILES DIRECTORY&gt;</a:t>
            </a:r>
            <a:endParaRPr lang="en-US" b="0" dirty="0"/>
          </a:p>
        </p:txBody>
      </p:sp>
      <p:sp>
        <p:nvSpPr>
          <p:cNvPr id="4" name="Slide Number Placeholder 3"/>
          <p:cNvSpPr>
            <a:spLocks noGrp="1"/>
          </p:cNvSpPr>
          <p:nvPr>
            <p:ph type="sldNum" sz="quarter" idx="10"/>
          </p:nvPr>
        </p:nvSpPr>
        <p:spPr/>
        <p:txBody>
          <a:bodyPr/>
          <a:lstStyle/>
          <a:p>
            <a:fld id="{560CF8BB-EBC7-4B8F-9632-A5A136FBB880}" type="slidenum">
              <a:rPr lang="en-US" smtClean="0"/>
              <a:t>38</a:t>
            </a:fld>
            <a:endParaRPr lang="en-US" dirty="0"/>
          </a:p>
        </p:txBody>
      </p:sp>
    </p:spTree>
    <p:extLst>
      <p:ext uri="{BB962C8B-B14F-4D97-AF65-F5344CB8AC3E}">
        <p14:creationId xmlns:p14="http://schemas.microsoft.com/office/powerpoint/2010/main" val="3817237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Supporting</a:t>
            </a:r>
            <a:r>
              <a:rPr lang="en-US" b="1" baseline="0" dirty="0" smtClean="0"/>
              <a:t> Notes:</a:t>
            </a:r>
            <a:endParaRPr lang="en-US" b="1"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NPT:</a:t>
            </a:r>
            <a:r>
              <a:rPr lang="en-US" dirty="0" smtClean="0"/>
              <a:t> ERB tags are delimited by angle brackets with percent signs just inside.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err="1" smtClean="0"/>
              <a:t>PaE</a:t>
            </a:r>
            <a:r>
              <a:rPr lang="en-US" b="1" dirty="0" smtClean="0"/>
              <a:t>:</a:t>
            </a:r>
            <a:r>
              <a:rPr lang="en-US" baseline="0" dirty="0" smtClean="0"/>
              <a:t> </a:t>
            </a:r>
            <a:r>
              <a:rPr lang="en-US" dirty="0" smtClean="0"/>
              <a:t>The value you print can be a simple variable, or it can be an arbitrarily complicated Ruby expression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SLS:</a:t>
            </a:r>
            <a:r>
              <a:rPr lang="en-US" dirty="0" smtClean="0"/>
              <a:t> Trim leading space by putting a hyphen directly after the opening delimiter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SLB:</a:t>
            </a:r>
            <a:r>
              <a:rPr lang="en-US" dirty="0" smtClean="0"/>
              <a:t> Trim line breaks by putting a hyphen directly before the closing delimiter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39</a:t>
            </a:fld>
            <a:endParaRPr lang="en-US" dirty="0"/>
          </a:p>
        </p:txBody>
      </p:sp>
    </p:spTree>
    <p:extLst>
      <p:ext uri="{BB962C8B-B14F-4D97-AF65-F5344CB8AC3E}">
        <p14:creationId xmlns:p14="http://schemas.microsoft.com/office/powerpoint/2010/main" val="3355223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Supporting Notes:</a:t>
            </a:r>
          </a:p>
          <a:p>
            <a:r>
              <a:rPr lang="en-US" dirty="0" smtClean="0"/>
              <a:t>Puppet</a:t>
            </a:r>
            <a:r>
              <a:rPr lang="en-US" baseline="0" dirty="0" smtClean="0"/>
              <a:t> </a:t>
            </a:r>
            <a:r>
              <a:rPr lang="en-US" baseline="0" dirty="0" smtClean="0"/>
              <a:t>2.6.x doesn’t report by default, 2.7.x by default does.</a:t>
            </a:r>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40</a:t>
            </a:fld>
            <a:endParaRPr lang="en-US" dirty="0"/>
          </a:p>
        </p:txBody>
      </p:sp>
    </p:spTree>
    <p:extLst>
      <p:ext uri="{BB962C8B-B14F-4D97-AF65-F5344CB8AC3E}">
        <p14:creationId xmlns:p14="http://schemas.microsoft.com/office/powerpoint/2010/main" val="2443513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Supporting</a:t>
            </a:r>
            <a:r>
              <a:rPr lang="en-US" sz="1200" b="1" i="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Puppet dependency was removed from Foreman core, so all Puppet usage is in the smart proxy only. This will make it optional for people who don't use Puppet, plus avoid conflicts when loading Puppet as a library. In addition, if </a:t>
            </a:r>
            <a:r>
              <a:rPr lang="en-US" dirty="0" err="1" smtClean="0"/>
              <a:t>puppetmaster</a:t>
            </a:r>
            <a:r>
              <a:rPr lang="en-US" dirty="0" smtClean="0"/>
              <a:t> is not on the same server as Foreman, Puppet no longer needs to be installed there at all.</a:t>
            </a:r>
          </a:p>
          <a:p>
            <a:endParaRPr lang="en-US" sz="1200" b="0" i="0" kern="1200" dirty="0" smtClean="0">
              <a:solidFill>
                <a:schemeClr val="tx1"/>
              </a:solidFill>
              <a:effectLst/>
              <a:latin typeface="+mn-lt"/>
              <a:ea typeface="+mn-ea"/>
              <a:cs typeface="+mn-cs"/>
            </a:endParaRPr>
          </a:p>
          <a:p>
            <a:r>
              <a:rPr lang="en-US" sz="1200" b="0" i="0" u="sng" kern="1200" dirty="0" smtClean="0">
                <a:solidFill>
                  <a:schemeClr val="tx1"/>
                </a:solidFill>
                <a:effectLst/>
                <a:latin typeface="+mn-lt"/>
                <a:ea typeface="+mn-ea"/>
                <a:cs typeface="+mn-cs"/>
              </a:rPr>
              <a:t>Here are the lists of ports used by Puppet and Puppet related applications,</a:t>
            </a:r>
            <a:r>
              <a:rPr lang="en-US" dirty="0" smtClean="0"/>
              <a:t/>
            </a:r>
            <a:br>
              <a:rPr lang="en-US" dirty="0" smtClean="0"/>
            </a:br>
            <a:r>
              <a:rPr lang="en-US" sz="1200" b="0" i="0" kern="1200" dirty="0" smtClean="0">
                <a:solidFill>
                  <a:schemeClr val="tx1"/>
                </a:solidFill>
                <a:effectLst/>
                <a:latin typeface="+mn-lt"/>
                <a:ea typeface="+mn-ea"/>
                <a:cs typeface="+mn-cs"/>
              </a:rPr>
              <a:t>Puppet Master – 8140 (Eg: puppet:8140)</a:t>
            </a:r>
            <a:r>
              <a:rPr lang="en-US" dirty="0" smtClean="0"/>
              <a:t/>
            </a:r>
            <a:br>
              <a:rPr lang="en-US" dirty="0" smtClean="0"/>
            </a:br>
            <a:r>
              <a:rPr lang="en-US" sz="1200" b="0" i="0" kern="1200" dirty="0" smtClean="0">
                <a:solidFill>
                  <a:schemeClr val="tx1"/>
                </a:solidFill>
                <a:effectLst/>
                <a:latin typeface="+mn-lt"/>
                <a:ea typeface="+mn-ea"/>
                <a:cs typeface="+mn-cs"/>
              </a:rPr>
              <a:t>Puppet Dashboard – 3000 (Eg: http://puppet:3000)</a:t>
            </a:r>
            <a:r>
              <a:rPr lang="en-US" dirty="0" smtClean="0"/>
              <a:t/>
            </a:r>
            <a:br>
              <a:rPr lang="en-US" dirty="0" smtClean="0"/>
            </a:br>
            <a:r>
              <a:rPr lang="en-US" sz="1200" b="0" i="0" kern="1200" dirty="0" smtClean="0">
                <a:solidFill>
                  <a:schemeClr val="tx1"/>
                </a:solidFill>
                <a:effectLst/>
                <a:latin typeface="+mn-lt"/>
                <a:ea typeface="+mn-ea"/>
                <a:cs typeface="+mn-cs"/>
              </a:rPr>
              <a:t>MCollective - 61613</a:t>
            </a:r>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42</a:t>
            </a:fld>
            <a:endParaRPr lang="en-US" dirty="0"/>
          </a:p>
        </p:txBody>
      </p:sp>
    </p:spTree>
    <p:extLst>
      <p:ext uri="{BB962C8B-B14F-4D97-AF65-F5344CB8AC3E}">
        <p14:creationId xmlns:p14="http://schemas.microsoft.com/office/powerpoint/2010/main" val="4264053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43</a:t>
            </a:fld>
            <a:endParaRPr lang="en-US" dirty="0"/>
          </a:p>
        </p:txBody>
      </p:sp>
    </p:spTree>
    <p:extLst>
      <p:ext uri="{BB962C8B-B14F-4D97-AF65-F5344CB8AC3E}">
        <p14:creationId xmlns:p14="http://schemas.microsoft.com/office/powerpoint/2010/main" val="3009322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44</a:t>
            </a:fld>
            <a:endParaRPr lang="en-US" dirty="0"/>
          </a:p>
        </p:txBody>
      </p:sp>
    </p:spTree>
    <p:extLst>
      <p:ext uri="{BB962C8B-B14F-4D97-AF65-F5344CB8AC3E}">
        <p14:creationId xmlns:p14="http://schemas.microsoft.com/office/powerpoint/2010/main" val="18371081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Supporting</a:t>
            </a:r>
            <a:r>
              <a:rPr lang="en-US" b="1" baseline="0" dirty="0" smtClean="0"/>
              <a:t> Notes:</a:t>
            </a:r>
          </a:p>
          <a:p>
            <a:pPr fontAlgn="base"/>
            <a:r>
              <a:rPr lang="en-US" sz="1200" b="0" i="0" kern="1200" dirty="0" smtClean="0">
                <a:solidFill>
                  <a:schemeClr val="tx1"/>
                </a:solidFill>
                <a:effectLst/>
                <a:latin typeface="+mn-lt"/>
                <a:ea typeface="+mn-ea"/>
                <a:cs typeface="+mn-cs"/>
              </a:rPr>
              <a:t>Configure the puppet</a:t>
            </a:r>
            <a:r>
              <a:rPr lang="en-US" sz="1200" b="0" i="0" kern="1200" baseline="0" dirty="0" smtClean="0">
                <a:solidFill>
                  <a:schemeClr val="tx1"/>
                </a:solidFill>
                <a:effectLst/>
                <a:latin typeface="+mn-lt"/>
                <a:ea typeface="+mn-ea"/>
                <a:cs typeface="+mn-cs"/>
              </a:rPr>
              <a:t> master’s </a:t>
            </a:r>
            <a:r>
              <a:rPr lang="en-US" dirty="0" smtClean="0"/>
              <a:t>node_terminus.</a:t>
            </a:r>
            <a:r>
              <a:rPr lang="en-US" sz="1200" b="0" i="0" kern="1200" dirty="0" smtClean="0">
                <a:solidFill>
                  <a:schemeClr val="tx1"/>
                </a:solidFill>
                <a:effectLst/>
                <a:latin typeface="+mn-lt"/>
                <a:ea typeface="+mn-ea"/>
                <a:cs typeface="+mn-cs"/>
              </a:rPr>
              <a:t> this setting takes effect where the catalog is compiled; on the puppet master server when using an agent/master arrangement, and on the node itself when using puppet apply. The default node terminus is </a:t>
            </a:r>
            <a:r>
              <a:rPr lang="en-US" dirty="0" smtClean="0"/>
              <a:t>plain</a:t>
            </a:r>
            <a:r>
              <a:rPr lang="en-US" sz="1200" b="0" i="0" kern="1200" dirty="0" smtClean="0">
                <a:solidFill>
                  <a:schemeClr val="tx1"/>
                </a:solidFill>
                <a:effectLst/>
                <a:latin typeface="+mn-lt"/>
                <a:ea typeface="+mn-ea"/>
                <a:cs typeface="+mn-cs"/>
              </a:rPr>
              <a:t>, which returns an empty node object; the </a:t>
            </a:r>
            <a:r>
              <a:rPr lang="en-US" dirty="0" smtClean="0"/>
              <a:t>exec</a:t>
            </a:r>
            <a:r>
              <a:rPr lang="en-US" sz="1200" b="0" i="0" kern="1200" dirty="0" smtClean="0">
                <a:solidFill>
                  <a:schemeClr val="tx1"/>
                </a:solidFill>
                <a:effectLst/>
                <a:latin typeface="+mn-lt"/>
                <a:ea typeface="+mn-ea"/>
                <a:cs typeface="+mn-cs"/>
              </a:rPr>
              <a:t> terminus calls an ENC script to determine what should go in the node object.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In Puppet 2.7 and earlier, ENC-set environments are not authoritative, and using them results in nodes using a mixture of two environments — the ENC environment wins during compilation, and the agent environment wins during file downloads. If you need to centrally control your nodes environments, you should upgrade to Puppet 3 as soon as is practical.</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As a temporary workaround, you can manage nodes’ puppet.conf files with a template and set the environment based on the ENC’s value; this will allow nodes to use a consistent environment on their second (and subsequent) Puppet runs.</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Another type of node</a:t>
            </a:r>
            <a:r>
              <a:rPr lang="en-US" sz="1200" b="0" i="0" kern="1200" baseline="0" dirty="0" smtClean="0">
                <a:solidFill>
                  <a:schemeClr val="tx1"/>
                </a:solidFill>
                <a:effectLst/>
                <a:latin typeface="+mn-lt"/>
                <a:ea typeface="+mn-ea"/>
                <a:cs typeface="+mn-cs"/>
              </a:rPr>
              <a:t> terminus such as LDAP could be used.</a:t>
            </a:r>
          </a:p>
          <a:p>
            <a:pPr fontAlgn="base"/>
            <a:endParaRPr lang="en-US" sz="1200" b="0" i="0" kern="1200" baseline="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Puppet 0.23.0 through 2.6.4</a:t>
            </a:r>
          </a:p>
          <a:p>
            <a:pPr fontAlgn="base"/>
            <a:r>
              <a:rPr lang="en-US" sz="1200" b="0" i="0" kern="1200" dirty="0" smtClean="0">
                <a:solidFill>
                  <a:schemeClr val="tx1"/>
                </a:solidFill>
                <a:effectLst/>
                <a:latin typeface="+mn-lt"/>
                <a:ea typeface="+mn-ea"/>
                <a:cs typeface="+mn-cs"/>
              </a:rPr>
              <a:t>As above, with the following exception:</a:t>
            </a:r>
          </a:p>
          <a:p>
            <a:pPr fontAlgn="base"/>
            <a:r>
              <a:rPr lang="en-US" sz="1200" b="1" i="1" kern="1200" dirty="0" smtClean="0">
                <a:solidFill>
                  <a:schemeClr val="tx1"/>
                </a:solidFill>
                <a:effectLst/>
                <a:latin typeface="+mn-lt"/>
                <a:ea typeface="+mn-ea"/>
                <a:cs typeface="+mn-cs"/>
              </a:rPr>
              <a:t>Classes</a:t>
            </a:r>
            <a:r>
              <a:rPr lang="en-US" sz="1200" b="1" i="1"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If present, the value of classes must be an array of class names. Parameterized classes cannot be used with an ENC.</a:t>
            </a: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45</a:t>
            </a:fld>
            <a:endParaRPr lang="en-US" dirty="0"/>
          </a:p>
        </p:txBody>
      </p:sp>
    </p:spTree>
    <p:extLst>
      <p:ext uri="{BB962C8B-B14F-4D97-AF65-F5344CB8AC3E}">
        <p14:creationId xmlns:p14="http://schemas.microsoft.com/office/powerpoint/2010/main" val="26958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Examples:</a:t>
            </a:r>
            <a:endParaRPr lang="en-US" b="1" i="0" dirty="0" smtClean="0"/>
          </a:p>
          <a:p>
            <a:r>
              <a:rPr lang="en-US" b="0" i="0" dirty="0" smtClean="0"/>
              <a:t>#array #string</a:t>
            </a:r>
            <a:r>
              <a:rPr lang="en-US" sz="1200" b="0" i="0" dirty="0" smtClean="0">
                <a:solidFill>
                  <a:srgbClr val="92D050"/>
                </a:solidFill>
                <a:latin typeface="Courier New" panose="02070309020205020404" pitchFamily="49" charset="0"/>
                <a:cs typeface="Courier New" panose="02070309020205020404" pitchFamily="49" charset="0"/>
              </a:rPr>
              <a:t>  #interpolated facter variable #hash #alternate</a:t>
            </a:r>
            <a:r>
              <a:rPr lang="en-US" sz="1200" b="0" i="0" baseline="0" dirty="0" smtClean="0">
                <a:solidFill>
                  <a:srgbClr val="92D050"/>
                </a:solidFill>
                <a:latin typeface="Courier New" panose="02070309020205020404" pitchFamily="49" charset="0"/>
                <a:cs typeface="Courier New" panose="02070309020205020404" pitchFamily="49" charset="0"/>
              </a:rPr>
              <a:t> hash notation </a:t>
            </a:r>
            <a:r>
              <a:rPr lang="en-US" sz="1200" b="0" i="0" kern="1200" dirty="0" smtClean="0">
                <a:solidFill>
                  <a:schemeClr val="tx1"/>
                </a:solidFill>
                <a:effectLst/>
                <a:latin typeface="+mn-lt"/>
                <a:ea typeface="+mn-ea"/>
                <a:cs typeface="+mn-cs"/>
              </a:rPr>
              <a:t># to return "true" or "false“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Supporting Notes:</a:t>
            </a:r>
            <a:endParaRPr lang="en-US" b="1" i="0" dirty="0"/>
          </a:p>
        </p:txBody>
      </p:sp>
      <p:sp>
        <p:nvSpPr>
          <p:cNvPr id="4" name="Slide Number Placeholder 3"/>
          <p:cNvSpPr>
            <a:spLocks noGrp="1"/>
          </p:cNvSpPr>
          <p:nvPr>
            <p:ph type="sldNum" sz="quarter" idx="10"/>
          </p:nvPr>
        </p:nvSpPr>
        <p:spPr/>
        <p:txBody>
          <a:bodyPr/>
          <a:lstStyle/>
          <a:p>
            <a:fld id="{560CF8BB-EBC7-4B8F-9632-A5A136FBB880}" type="slidenum">
              <a:rPr lang="en-US" smtClean="0"/>
              <a:t>46</a:t>
            </a:fld>
            <a:endParaRPr lang="en-US" dirty="0"/>
          </a:p>
        </p:txBody>
      </p:sp>
    </p:spTree>
    <p:extLst>
      <p:ext uri="{BB962C8B-B14F-4D97-AF65-F5344CB8AC3E}">
        <p14:creationId xmlns:p14="http://schemas.microsoft.com/office/powerpoint/2010/main" val="903509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47</a:t>
            </a:fld>
            <a:endParaRPr lang="en-US" dirty="0"/>
          </a:p>
        </p:txBody>
      </p:sp>
    </p:spTree>
    <p:extLst>
      <p:ext uri="{BB962C8B-B14F-4D97-AF65-F5344CB8AC3E}">
        <p14:creationId xmlns:p14="http://schemas.microsoft.com/office/powerpoint/2010/main" val="85417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Definitions:</a:t>
            </a:r>
          </a:p>
          <a:p>
            <a:r>
              <a:rPr lang="en-US" sz="1200" b="0" i="0" kern="1200" dirty="0" smtClean="0">
                <a:solidFill>
                  <a:schemeClr val="tx1"/>
                </a:solidFill>
                <a:effectLst/>
                <a:latin typeface="+mn-lt"/>
                <a:ea typeface="+mn-ea"/>
                <a:cs typeface="+mn-cs"/>
              </a:rPr>
              <a:t>Symbiosis is a cooperative relationship,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 between two persons or groups.</a:t>
            </a:r>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6</a:t>
            </a:fld>
            <a:endParaRPr lang="en-US" dirty="0"/>
          </a:p>
        </p:txBody>
      </p:sp>
    </p:spTree>
    <p:extLst>
      <p:ext uri="{BB962C8B-B14F-4D97-AF65-F5344CB8AC3E}">
        <p14:creationId xmlns:p14="http://schemas.microsoft.com/office/powerpoint/2010/main" val="25477300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49</a:t>
            </a:fld>
            <a:endParaRPr lang="en-US" dirty="0"/>
          </a:p>
        </p:txBody>
      </p:sp>
    </p:spTree>
    <p:extLst>
      <p:ext uri="{BB962C8B-B14F-4D97-AF65-F5344CB8AC3E}">
        <p14:creationId xmlns:p14="http://schemas.microsoft.com/office/powerpoint/2010/main" val="83880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facter -p</a:t>
            </a:r>
          </a:p>
          <a:p>
            <a:r>
              <a:rPr lang="en-US" dirty="0" smtClean="0"/>
              <a:t>facter </a:t>
            </a:r>
            <a:r>
              <a:rPr lang="en-US" dirty="0" err="1" smtClean="0"/>
              <a:t>osfamily</a:t>
            </a:r>
            <a:r>
              <a:rPr lang="en-US" dirty="0" smtClean="0"/>
              <a:t> </a:t>
            </a:r>
            <a:r>
              <a:rPr lang="en-US" dirty="0" err="1" smtClean="0"/>
              <a:t>operatingsystem</a:t>
            </a:r>
            <a:endParaRPr lang="en-US" dirty="0" smtClean="0"/>
          </a:p>
          <a:p>
            <a:endParaRPr lang="en-US" dirty="0" smtClean="0"/>
          </a:p>
          <a:p>
            <a:r>
              <a:rPr lang="en-US" dirty="0" smtClean="0"/>
              <a:t>puppet</a:t>
            </a:r>
            <a:r>
              <a:rPr lang="en-US" baseline="0" dirty="0" smtClean="0"/>
              <a:t> describe &lt;resource type&gt; { puppet describe service | less }</a:t>
            </a:r>
          </a:p>
          <a:p>
            <a:endParaRPr lang="en-US" dirty="0" smtClean="0"/>
          </a:p>
          <a:p>
            <a:r>
              <a:rPr lang="en-US" dirty="0" smtClean="0"/>
              <a:t>puppet resource</a:t>
            </a:r>
            <a:r>
              <a:rPr lang="en-US" baseline="0" dirty="0" smtClean="0"/>
              <a:t> &lt;type&gt; &lt;optional&gt; { puppet resource file /etc/ }</a:t>
            </a:r>
          </a:p>
          <a:p>
            <a:endParaRPr lang="en-US" baseline="0" dirty="0" smtClean="0"/>
          </a:p>
          <a:p>
            <a:r>
              <a:rPr lang="en-US" baseline="0" dirty="0" smtClean="0"/>
              <a:t>puppet help &lt;subcommand&gt; &lt;action&gt; { puppet help apply }</a:t>
            </a:r>
          </a:p>
          <a:p>
            <a:endParaRPr lang="en-US" baseline="0" dirty="0" smtClean="0"/>
          </a:p>
          <a:p>
            <a:r>
              <a:rPr lang="en-US" baseline="0" dirty="0" smtClean="0"/>
              <a:t>puppet man &lt;action&gt;</a:t>
            </a:r>
          </a:p>
          <a:p>
            <a:endParaRPr lang="en-US" baseline="0" dirty="0" smtClean="0"/>
          </a:p>
          <a:p>
            <a:r>
              <a:rPr lang="en-US" sz="1200" b="0" i="0" kern="1200" dirty="0" smtClean="0">
                <a:solidFill>
                  <a:schemeClr val="tx1"/>
                </a:solidFill>
                <a:effectLst/>
                <a:latin typeface="+mn-lt"/>
                <a:ea typeface="+mn-ea"/>
                <a:cs typeface="+mn-cs"/>
              </a:rPr>
              <a:t>puppet doc [-all] &lt;file-spec</a:t>
            </a:r>
            <a:r>
              <a:rPr lang="en-US" sz="1200" b="0" i="0" kern="1200" dirty="0" smtClean="0">
                <a:solidFill>
                  <a:schemeClr val="tx1"/>
                </a:solidFill>
                <a:effectLst/>
                <a:latin typeface="+mn-lt"/>
                <a:ea typeface="+mn-ea"/>
                <a:cs typeface="+mn-cs"/>
              </a:rPr>
              <a:t>&gt;</a:t>
            </a:r>
          </a:p>
          <a:p>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puppet master --</a:t>
            </a:r>
            <a:r>
              <a:rPr lang="en-US" dirty="0" err="1" smtClean="0"/>
              <a:t>configprint</a:t>
            </a:r>
            <a:r>
              <a:rPr lang="en-US" dirty="0" smtClean="0"/>
              <a:t> </a:t>
            </a:r>
            <a:r>
              <a:rPr lang="en-US" dirty="0" err="1" smtClean="0"/>
              <a:t>modulepath</a:t>
            </a:r>
            <a:r>
              <a:rPr lang="en-US" dirty="0" smtClean="0"/>
              <a:t/>
            </a:r>
            <a:br>
              <a:rPr lang="en-US" dirty="0" smtClean="0"/>
            </a:b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usermod –d /root/abernstein abernstein</a:t>
            </a:r>
          </a:p>
          <a:p>
            <a:r>
              <a:rPr lang="en-US" baseline="0" dirty="0" smtClean="0"/>
              <a:t>grep 'abernstein' /etc/passwd</a:t>
            </a:r>
          </a:p>
          <a:p>
            <a:r>
              <a:rPr lang="en-US" baseline="0" dirty="0" smtClean="0"/>
              <a:t>id abernstein</a:t>
            </a:r>
          </a:p>
          <a:p>
            <a:endParaRPr lang="en-US" baseline="0" dirty="0" smtClean="0"/>
          </a:p>
          <a:p>
            <a:r>
              <a:rPr lang="en-US" baseline="0" dirty="0" smtClean="0"/>
              <a:t>puppet apply --verbose user-</a:t>
            </a:r>
            <a:r>
              <a:rPr lang="en-US" baseline="0" dirty="0" err="1" smtClean="0"/>
              <a:t>abernstein.pp</a:t>
            </a:r>
            <a:r>
              <a:rPr lang="en-US" baseline="0" dirty="0" smtClean="0"/>
              <a:t> --</a:t>
            </a:r>
            <a:r>
              <a:rPr lang="en-US" baseline="0" dirty="0" smtClean="0"/>
              <a:t>noop</a:t>
            </a:r>
          </a:p>
        </p:txBody>
      </p:sp>
      <p:sp>
        <p:nvSpPr>
          <p:cNvPr id="4" name="Slide Number Placeholder 3"/>
          <p:cNvSpPr>
            <a:spLocks noGrp="1"/>
          </p:cNvSpPr>
          <p:nvPr>
            <p:ph type="sldNum" sz="quarter" idx="10"/>
          </p:nvPr>
        </p:nvSpPr>
        <p:spPr/>
        <p:txBody>
          <a:bodyPr/>
          <a:lstStyle/>
          <a:p>
            <a:fld id="{560CF8BB-EBC7-4B8F-9632-A5A136FBB880}" type="slidenum">
              <a:rPr lang="en-US" smtClean="0"/>
              <a:t>50</a:t>
            </a:fld>
            <a:endParaRPr lang="en-US" dirty="0"/>
          </a:p>
        </p:txBody>
      </p:sp>
    </p:spTree>
    <p:extLst>
      <p:ext uri="{BB962C8B-B14F-4D97-AF65-F5344CB8AC3E}">
        <p14:creationId xmlns:p14="http://schemas.microsoft.com/office/powerpoint/2010/main" val="1791180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60CF8BB-EBC7-4B8F-9632-A5A136FBB880}" type="slidenum">
              <a:rPr lang="en-US" smtClean="0"/>
              <a:t>51</a:t>
            </a:fld>
            <a:endParaRPr lang="en-US" dirty="0"/>
          </a:p>
        </p:txBody>
      </p:sp>
    </p:spTree>
    <p:extLst>
      <p:ext uri="{BB962C8B-B14F-4D97-AF65-F5344CB8AC3E}">
        <p14:creationId xmlns:p14="http://schemas.microsoft.com/office/powerpoint/2010/main" val="1685818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54</a:t>
            </a:fld>
            <a:endParaRPr lang="en-US" dirty="0"/>
          </a:p>
        </p:txBody>
      </p:sp>
    </p:spTree>
    <p:extLst>
      <p:ext uri="{BB962C8B-B14F-4D97-AF65-F5344CB8AC3E}">
        <p14:creationId xmlns:p14="http://schemas.microsoft.com/office/powerpoint/2010/main" val="1982782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55</a:t>
            </a:fld>
            <a:endParaRPr lang="en-US" dirty="0"/>
          </a:p>
        </p:txBody>
      </p:sp>
    </p:spTree>
    <p:extLst>
      <p:ext uri="{BB962C8B-B14F-4D97-AF65-F5344CB8AC3E}">
        <p14:creationId xmlns:p14="http://schemas.microsoft.com/office/powerpoint/2010/main" val="423818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7</a:t>
            </a:fld>
            <a:endParaRPr lang="en-US" dirty="0"/>
          </a:p>
        </p:txBody>
      </p:sp>
    </p:spTree>
    <p:extLst>
      <p:ext uri="{BB962C8B-B14F-4D97-AF65-F5344CB8AC3E}">
        <p14:creationId xmlns:p14="http://schemas.microsoft.com/office/powerpoint/2010/main" val="235148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smtClean="0">
                <a:solidFill>
                  <a:schemeClr val="tx1"/>
                </a:solidFill>
              </a:rPr>
              <a:t>Definitions:</a:t>
            </a:r>
          </a:p>
          <a:p>
            <a:pPr marL="171450" indent="-171450">
              <a:buFont typeface="Arial" panose="020B0604020202020204" pitchFamily="34" charset="0"/>
              <a:buChar char="•"/>
            </a:pPr>
            <a:r>
              <a:rPr lang="en-US" u="none" dirty="0" smtClean="0">
                <a:solidFill>
                  <a:schemeClr val="tx1"/>
                </a:solidFill>
              </a:rPr>
              <a:t>Synergy the interaction or cooperation of two or more organizations to produce a combined effect greater than the sum of their separate effects.</a:t>
            </a:r>
          </a:p>
          <a:p>
            <a:pPr marL="171450" indent="-171450">
              <a:buFont typeface="Arial" panose="020B0604020202020204" pitchFamily="34" charset="0"/>
              <a:buChar char="•"/>
            </a:pPr>
            <a:r>
              <a:rPr lang="en-US" u="none" dirty="0" smtClean="0">
                <a:solidFill>
                  <a:schemeClr val="tx1"/>
                </a:solidFill>
              </a:rPr>
              <a:t>Devops is a software development method that stresses communication, collaboration and integration between software developers and IT professionals.</a:t>
            </a:r>
          </a:p>
          <a:p>
            <a:endParaRPr lang="en-US" u="none" dirty="0" smtClean="0">
              <a:solidFill>
                <a:schemeClr val="tx1"/>
              </a:solidFill>
            </a:endParaRPr>
          </a:p>
          <a:p>
            <a:r>
              <a:rPr lang="en-US" b="1" u="none" dirty="0" smtClean="0">
                <a:solidFill>
                  <a:schemeClr val="tx1"/>
                </a:solidFill>
              </a:rPr>
              <a:t>Supporting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smtClean="0">
                <a:solidFill>
                  <a:schemeClr val="tx1"/>
                </a:solidFill>
              </a:rPr>
              <a:t>To improve reliability,</a:t>
            </a:r>
            <a:r>
              <a:rPr lang="en-US" u="none" baseline="0" dirty="0" smtClean="0">
                <a:solidFill>
                  <a:schemeClr val="tx1"/>
                </a:solidFill>
              </a:rPr>
              <a:t> </a:t>
            </a:r>
            <a:r>
              <a:rPr lang="en-US" u="none" dirty="0" smtClean="0">
                <a:solidFill>
                  <a:schemeClr val="tx1"/>
                </a:solidFill>
              </a:rPr>
              <a:t>security, faster development and deployment cycles,</a:t>
            </a:r>
            <a:r>
              <a:rPr lang="en-US" u="none" baseline="0" dirty="0" smtClean="0">
                <a:solidFill>
                  <a:schemeClr val="tx1"/>
                </a:solidFill>
              </a:rPr>
              <a:t> </a:t>
            </a:r>
            <a:r>
              <a:rPr lang="en-US" b="0" u="none" dirty="0" smtClean="0">
                <a:solidFill>
                  <a:schemeClr val="tx1"/>
                </a:solidFill>
              </a:rPr>
              <a:t>DevOps integration: </a:t>
            </a:r>
          </a:p>
          <a:p>
            <a:pPr marL="628650" lvl="1" indent="-171450">
              <a:buFont typeface="Arial" panose="020B0604020202020204" pitchFamily="34" charset="0"/>
              <a:buChar char="•"/>
            </a:pPr>
            <a:r>
              <a:rPr lang="en-US" u="none" dirty="0" smtClean="0">
                <a:solidFill>
                  <a:schemeClr val="tx1"/>
                </a:solidFill>
              </a:rPr>
              <a:t>targets product delivery, quality testing, feature development, and maintenance releases </a:t>
            </a:r>
          </a:p>
          <a:p>
            <a:endParaRPr lang="en-US" u="none" dirty="0" smtClean="0">
              <a:solidFill>
                <a:schemeClr val="tx1"/>
              </a:solidFill>
            </a:endParaRPr>
          </a:p>
          <a:p>
            <a:r>
              <a:rPr lang="en-US" u="none" dirty="0" smtClean="0">
                <a:solidFill>
                  <a:schemeClr val="tx1"/>
                </a:solidFill>
              </a:rPr>
              <a:t>Many of the ideas (and people) involved in DevOps came from the Enterprise Systems Management and Agile software development movements.</a:t>
            </a:r>
          </a:p>
          <a:p>
            <a:endParaRPr lang="en-US" u="none" dirty="0">
              <a:solidFill>
                <a:schemeClr val="tx1"/>
              </a:solidFill>
            </a:endParaRPr>
          </a:p>
        </p:txBody>
      </p:sp>
      <p:sp>
        <p:nvSpPr>
          <p:cNvPr id="4" name="Slide Number Placeholder 3"/>
          <p:cNvSpPr>
            <a:spLocks noGrp="1"/>
          </p:cNvSpPr>
          <p:nvPr>
            <p:ph type="sldNum" sz="quarter" idx="10"/>
          </p:nvPr>
        </p:nvSpPr>
        <p:spPr/>
        <p:txBody>
          <a:bodyPr/>
          <a:lstStyle/>
          <a:p>
            <a:fld id="{560CF8BB-EBC7-4B8F-9632-A5A136FBB880}" type="slidenum">
              <a:rPr lang="en-US" smtClean="0"/>
              <a:t>9</a:t>
            </a:fld>
            <a:endParaRPr lang="en-US" dirty="0"/>
          </a:p>
        </p:txBody>
      </p:sp>
    </p:spTree>
    <p:extLst>
      <p:ext uri="{BB962C8B-B14F-4D97-AF65-F5344CB8AC3E}">
        <p14:creationId xmlns:p14="http://schemas.microsoft.com/office/powerpoint/2010/main" val="36006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Definitions:</a:t>
            </a:r>
            <a:r>
              <a:rPr lang="en-US" b="1" baseline="0" dirty="0" smtClean="0"/>
              <a:t> </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Eco-System is </a:t>
            </a:r>
            <a:r>
              <a:rPr lang="en-US" sz="1200" b="0" i="0" kern="1200" dirty="0" smtClean="0">
                <a:solidFill>
                  <a:schemeClr val="tx1"/>
                </a:solidFill>
                <a:effectLst/>
                <a:latin typeface="+mn-lt"/>
                <a:ea typeface="+mn-ea"/>
                <a:cs typeface="+mn-cs"/>
              </a:rPr>
              <a:t>a complex network or interconnected system.</a:t>
            </a:r>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10</a:t>
            </a:fld>
            <a:endParaRPr lang="en-US" dirty="0"/>
          </a:p>
        </p:txBody>
      </p:sp>
    </p:spTree>
    <p:extLst>
      <p:ext uri="{BB962C8B-B14F-4D97-AF65-F5344CB8AC3E}">
        <p14:creationId xmlns:p14="http://schemas.microsoft.com/office/powerpoint/2010/main" val="4160919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11</a:t>
            </a:fld>
            <a:endParaRPr lang="en-US" dirty="0"/>
          </a:p>
        </p:txBody>
      </p:sp>
    </p:spTree>
    <p:extLst>
      <p:ext uri="{BB962C8B-B14F-4D97-AF65-F5344CB8AC3E}">
        <p14:creationId xmlns:p14="http://schemas.microsoft.com/office/powerpoint/2010/main" val="558553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Supporting Notes:</a:t>
            </a:r>
          </a:p>
          <a:p>
            <a:r>
              <a:rPr lang="en-US" b="0" baseline="0" dirty="0" smtClean="0"/>
              <a:t>Current stable version is 3, but we currently are writing towards 2.7.x logic. This talk covers general principles and logic, but specifically focuses on 2.7.x. This is because Puppet 3 initiative is on-going and you should be able to refactor your modules with relatively little effort. If you are using </a:t>
            </a:r>
            <a:r>
              <a:rPr lang="en-US" b="0" baseline="0" dirty="0" smtClean="0"/>
              <a:t>a version </a:t>
            </a:r>
            <a:r>
              <a:rPr lang="en-US" b="0" baseline="0" dirty="0" smtClean="0"/>
              <a:t>below 2.7.x, it is recommended to upgrade.</a:t>
            </a:r>
          </a:p>
          <a:p>
            <a:endParaRPr lang="en-US" b="0" baseline="0" dirty="0" smtClean="0"/>
          </a:p>
          <a:p>
            <a:r>
              <a:rPr lang="en-US" b="0" baseline="0" dirty="0" smtClean="0"/>
              <a:t>Workshop classes are totally free.</a:t>
            </a:r>
            <a:endParaRPr lang="en-US" b="0" dirty="0" smtClean="0"/>
          </a:p>
        </p:txBody>
      </p:sp>
      <p:sp>
        <p:nvSpPr>
          <p:cNvPr id="4" name="Slide Number Placeholder 3"/>
          <p:cNvSpPr>
            <a:spLocks noGrp="1"/>
          </p:cNvSpPr>
          <p:nvPr>
            <p:ph type="sldNum" sz="quarter" idx="10"/>
          </p:nvPr>
        </p:nvSpPr>
        <p:spPr/>
        <p:txBody>
          <a:bodyPr/>
          <a:lstStyle/>
          <a:p>
            <a:fld id="{560CF8BB-EBC7-4B8F-9632-A5A136FBB880}" type="slidenum">
              <a:rPr lang="en-US" smtClean="0"/>
              <a:t>12</a:t>
            </a:fld>
            <a:endParaRPr lang="en-US" dirty="0"/>
          </a:p>
        </p:txBody>
      </p:sp>
    </p:spTree>
    <p:extLst>
      <p:ext uri="{BB962C8B-B14F-4D97-AF65-F5344CB8AC3E}">
        <p14:creationId xmlns:p14="http://schemas.microsoft.com/office/powerpoint/2010/main" val="26850243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smtClean="0"/>
              <a:t>Click to edit Master title style</a:t>
            </a:r>
            <a:endParaRPr lang="en-US"/>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smtClean="0"/>
              <a:t>Click to edit Master title style</a:t>
            </a:r>
            <a:endParaRPr lang="en-US"/>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631790" y="5691673"/>
            <a:ext cx="280731" cy="778847"/>
          </a:xfrm>
          <a:prstGeom prst="rect">
            <a:avLst/>
          </a:prstGeom>
        </p:spPr>
        <p:txBody>
          <a:bodyPr vert="vert270" lIns="91440" tIns="45720" rIns="91440" bIns="45720" rtlCol="0" anchor="ctr"/>
          <a:lstStyle>
            <a:lvl1pPr algn="l">
              <a:defRPr sz="800">
                <a:solidFill>
                  <a:schemeClr val="tx1">
                    <a:lumMod val="60000"/>
                    <a:lumOff val="40000"/>
                  </a:schemeClr>
                </a:solidFill>
              </a:defRPr>
            </a:lvl1pPr>
          </a:lstStyle>
          <a:p>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800">
                <a:solidFill>
                  <a:schemeClr val="tx1">
                    <a:lumMod val="60000"/>
                    <a:lumOff val="40000"/>
                  </a:schemeClr>
                </a:solidFill>
              </a:defRPr>
            </a:lvl1pPr>
          </a:lstStyle>
          <a:p>
            <a:endParaRPr lang="en-US" dirty="0"/>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800">
                <a:solidFill>
                  <a:schemeClr val="tx1">
                    <a:lumMod val="60000"/>
                    <a:lumOff val="4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docs.puppetlabs.com/references/glossary.html" TargetMode="External"/><Relationship Id="rId3" Type="http://schemas.openxmlformats.org/officeDocument/2006/relationships/image" Target="../media/image18.png"/><Relationship Id="rId7" Type="http://schemas.openxmlformats.org/officeDocument/2006/relationships/hyperlink" Target="http://docs.puppetlabs.com/guides/style_guide.html"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info.puppetlabs.com/download-learning-puppet-VM.html" TargetMode="External"/><Relationship Id="rId5" Type="http://schemas.openxmlformats.org/officeDocument/2006/relationships/hyperlink" Target="http://puppetlabs.com/" TargetMode="External"/><Relationship Id="rId4" Type="http://schemas.openxmlformats.org/officeDocument/2006/relationships/hyperlink" Target="http://docs.puppetlabs.com/learning" TargetMode="External"/><Relationship Id="rId9" Type="http://schemas.openxmlformats.org/officeDocument/2006/relationships/hyperlink" Target="https://puppetlabs.com/learn"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10.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 Id="rId2" Type="http://schemas.openxmlformats.org/officeDocument/2006/relationships/notesSlide" Target="../notesSlides/notesSlide11.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s>
</file>

<file path=ppt/slides/_rels/slide1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docs.puppetlabs.com/facter/latest/core_facts.html"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docs.puppetlabs.com/guides/environment.html#caveat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docs.puppetlabs.com/facter/latest/core_facts.html"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docs.puppetlabs.com/guides/custom_facts.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docs.puppetlabs.com/puppetdb/latest/scaling_recommendations.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projects.puppetlabs.com/projects/dashboard?jump=welcom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theforeman.org/"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thewaltdisneycompany.com/" TargetMode="External"/><Relationship Id="rId5" Type="http://schemas.openxmlformats.org/officeDocument/2006/relationships/image" Target="../media/image102.png"/><Relationship Id="rId4" Type="http://schemas.openxmlformats.org/officeDocument/2006/relationships/hyperlink" Target="http://muppet.wikia.com/wiki/Muppet_Wiki"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www.opscode.com/chef/"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cfengine.com/resources" TargetMode="External"/><Relationship Id="rId5" Type="http://schemas.openxmlformats.org/officeDocument/2006/relationships/hyperlink" Target="http://cfengine.com/" TargetMode="External"/><Relationship Id="rId4" Type="http://schemas.openxmlformats.org/officeDocument/2006/relationships/hyperlink" Target="https://blog.engineyard.com/2011/why-chef-should-manage-deploying-your-application"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bcfg2.org/" TargetMode="External"/><Relationship Id="rId2" Type="http://schemas.openxmlformats.org/officeDocument/2006/relationships/hyperlink" Target="http://www.ansibleworks.com/" TargetMode="External"/><Relationship Id="rId1" Type="http://schemas.openxmlformats.org/officeDocument/2006/relationships/slideLayout" Target="../slideLayouts/slideLayout4.xml"/><Relationship Id="rId4" Type="http://schemas.openxmlformats.org/officeDocument/2006/relationships/hyperlink" Target="http://docs.bcfg2.org/getting_started/index.html"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docs.puppetlabs.com/guides/language_guide.html" TargetMode="External"/><Relationship Id="rId3" Type="http://schemas.openxmlformats.org/officeDocument/2006/relationships/hyperlink" Target="https://github.secureserver.net/abernstein" TargetMode="External"/><Relationship Id="rId7" Type="http://schemas.openxmlformats.org/officeDocument/2006/relationships/hyperlink" Target="http://docs.puppetlabs.com/references/latest/type.html" TargetMode="External"/><Relationship Id="rId2" Type="http://schemas.openxmlformats.org/officeDocument/2006/relationships/hyperlink" Target="mailto:abernstein@godaddy.com" TargetMode="External"/><Relationship Id="rId1" Type="http://schemas.openxmlformats.org/officeDocument/2006/relationships/slideLayout" Target="../slideLayouts/slideLayout9.xml"/><Relationship Id="rId6" Type="http://schemas.openxmlformats.org/officeDocument/2006/relationships/hyperlink" Target="http://docs.puppetlabs.com/module_cheat_sheet.pdf" TargetMode="External"/><Relationship Id="rId5" Type="http://schemas.openxmlformats.org/officeDocument/2006/relationships/hyperlink" Target="http://docs.puppetlabs.com/puppet_core_types_cheatsheet.pdf" TargetMode="External"/><Relationship Id="rId4" Type="http://schemas.openxmlformats.org/officeDocument/2006/relationships/hyperlink" Target="https://twitter.com/bernstein_aaron"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docs.puppetlabs.com/puppet/3/reference/modules_documentation.html" TargetMode="External"/><Relationship Id="rId13" Type="http://schemas.openxmlformats.org/officeDocument/2006/relationships/hyperlink" Target="http://www.slideshare.net/search/slideshow?lang=**&amp;page=2&amp;q=puppetconf+2013&amp;searchfrom=header&amp;sort=relevance" TargetMode="External"/><Relationship Id="rId18" Type="http://schemas.openxmlformats.org/officeDocument/2006/relationships/hyperlink" Target="http://blog.engineyard.com/2011/why-puppet-should-manage-your-infrastructure" TargetMode="External"/><Relationship Id="rId3" Type="http://schemas.openxmlformats.org/officeDocument/2006/relationships/hyperlink" Target="http://puppetlabs.com/" TargetMode="External"/><Relationship Id="rId7" Type="http://schemas.openxmlformats.org/officeDocument/2006/relationships/hyperlink" Target="http://docs.puppetlabs.com/references/glossary.html" TargetMode="External"/><Relationship Id="rId12" Type="http://schemas.openxmlformats.org/officeDocument/2006/relationships/hyperlink" Target="http://docs.puppetlabs.com/guides/custom_types.html" TargetMode="External"/><Relationship Id="rId17" Type="http://schemas.openxmlformats.org/officeDocument/2006/relationships/hyperlink" Target="https://puppetlabs.com/blog/git-workflow-and-puppet-environments" TargetMode="External"/><Relationship Id="rId2" Type="http://schemas.openxmlformats.org/officeDocument/2006/relationships/notesSlide" Target="../notesSlides/notesSlide43.xml"/><Relationship Id="rId16" Type="http://schemas.openxmlformats.org/officeDocument/2006/relationships/hyperlink" Target="https://github.com/stdmod" TargetMode="External"/><Relationship Id="rId20" Type="http://schemas.openxmlformats.org/officeDocument/2006/relationships/hyperlink" Target="http://docs.puppetlabs.com/puppetdb/latest/scaling_recommendations.html" TargetMode="External"/><Relationship Id="rId1" Type="http://schemas.openxmlformats.org/officeDocument/2006/relationships/slideLayout" Target="../slideLayouts/slideLayout4.xml"/><Relationship Id="rId6" Type="http://schemas.openxmlformats.org/officeDocument/2006/relationships/hyperlink" Target="http://docs.puppetlabs.com/guides/style_guide.html" TargetMode="External"/><Relationship Id="rId11" Type="http://schemas.openxmlformats.org/officeDocument/2006/relationships/hyperlink" Target="http://docs.puppetlabs.com/puppet/2.7/reference/" TargetMode="External"/><Relationship Id="rId5" Type="http://schemas.openxmlformats.org/officeDocument/2006/relationships/hyperlink" Target="http://docs.puppetlabs.com/learning" TargetMode="External"/><Relationship Id="rId15" Type="http://schemas.openxmlformats.org/officeDocument/2006/relationships/hyperlink" Target="https://github.com/puppetlabs" TargetMode="External"/><Relationship Id="rId10" Type="http://schemas.openxmlformats.org/officeDocument/2006/relationships/hyperlink" Target="http://links.puppetlabs.com/bgtm" TargetMode="External"/><Relationship Id="rId19" Type="http://schemas.openxmlformats.org/officeDocument/2006/relationships/hyperlink" Target="http://docs.puppetlabs.com/mcollective/index.html" TargetMode="External"/><Relationship Id="rId4" Type="http://schemas.openxmlformats.org/officeDocument/2006/relationships/hyperlink" Target="http://info.puppetlabs.com/download-learning-puppet-VM.html" TargetMode="External"/><Relationship Id="rId9" Type="http://schemas.openxmlformats.org/officeDocument/2006/relationships/hyperlink" Target="http://projects.puppetlabs.com/projects/puppet/search?utf8=%E2%9C%93&amp;q=patterns&amp;scope=&amp;all_words=&amp;all_words=1&amp;titles_only=&amp;wiki_pages=1&amp;submit=Submit" TargetMode="External"/><Relationship Id="rId14" Type="http://schemas.openxmlformats.org/officeDocument/2006/relationships/hyperlink" Target="http://forge.puppetlabs.co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www.slideshare.net/PuppetLabs/sorenson-newinpe3" TargetMode="External"/><Relationship Id="rId3" Type="http://schemas.openxmlformats.org/officeDocument/2006/relationships/hyperlink" Target="http://www.slideshare.net/PuppetLabs" TargetMode="External"/><Relationship Id="rId7" Type="http://schemas.openxmlformats.org/officeDocument/2006/relationships/hyperlink" Target="http://youtu.be/8wTiFUZDVfo"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www.slideshare.net/PuppetLabs/puppet-and-windowspuppetconf2013?from_search=12" TargetMode="External"/><Relationship Id="rId5" Type="http://schemas.openxmlformats.org/officeDocument/2006/relationships/hyperlink" Target="http://www.slideshare.net/PuppetLabs/roles-talk" TargetMode="External"/><Relationship Id="rId10" Type="http://schemas.openxmlformats.org/officeDocument/2006/relationships/hyperlink" Target="http://www.slideshare.net/PuppetLabs/puppet-conf-slides-25547169" TargetMode="External"/><Relationship Id="rId4" Type="http://schemas.openxmlformats.org/officeDocument/2006/relationships/hyperlink" Target="http://www.slideshare.net/search/slideshow?lang=**&amp;page=2&amp;q=puppetconf+2013&amp;searchfrom=header&amp;sort=relevance" TargetMode="External"/><Relationship Id="rId9" Type="http://schemas.openxmlformats.org/officeDocument/2006/relationships/hyperlink" Target="http://www.slideshare.net/PuppetLabs/mcollectiveintroductionsf"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en.wikipedia.org/wiki/DevO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232" y="1057348"/>
            <a:ext cx="6858000" cy="3200400"/>
          </a:xfrm>
        </p:spPr>
        <p:txBody>
          <a:bodyPr/>
          <a:lstStyle/>
          <a:p>
            <a:r>
              <a:rPr lang="en-US" dirty="0" smtClean="0"/>
              <a:t>Puppet</a:t>
            </a:r>
            <a:endParaRPr lang="en-US" dirty="0"/>
          </a:p>
        </p:txBody>
      </p:sp>
      <p:sp>
        <p:nvSpPr>
          <p:cNvPr id="3" name="Subtitle 2"/>
          <p:cNvSpPr>
            <a:spLocks noGrp="1"/>
          </p:cNvSpPr>
          <p:nvPr>
            <p:ph type="subTitle" idx="1"/>
          </p:nvPr>
        </p:nvSpPr>
        <p:spPr/>
        <p:txBody>
          <a:bodyPr/>
          <a:lstStyle/>
          <a:p>
            <a:r>
              <a:rPr lang="en-US" dirty="0" smtClean="0"/>
              <a:t>Configuration Management Made Eas(ier)</a:t>
            </a:r>
            <a:endParaRPr lang="en-US" dirty="0"/>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Administration </a:t>
            </a:r>
            <a:r>
              <a:rPr lang="en-US" dirty="0" smtClean="0"/>
              <a:t>Eco-System</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398921604"/>
              </p:ext>
            </p:extLst>
          </p:nvPr>
        </p:nvGraphicFramePr>
        <p:xfrm>
          <a:off x="6705505" y="2478587"/>
          <a:ext cx="4571999"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2151605685"/>
              </p:ext>
            </p:extLst>
          </p:nvPr>
        </p:nvGraphicFramePr>
        <p:xfrm>
          <a:off x="1969642" y="2478587"/>
          <a:ext cx="4571999" cy="4191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2103926" y="1837631"/>
            <a:ext cx="9469199" cy="369332"/>
          </a:xfrm>
          <a:prstGeom prst="rect">
            <a:avLst/>
          </a:prstGeom>
          <a:noFill/>
          <a:ln>
            <a:noFill/>
          </a:ln>
        </p:spPr>
        <p:txBody>
          <a:bodyPr wrap="square" rtlCol="0" anchor="ctr" anchorCtr="1">
            <a:spAutoFit/>
          </a:bodyPr>
          <a:lstStyle/>
          <a:p>
            <a:r>
              <a:rPr lang="en-US" dirty="0" smtClean="0"/>
              <a:t>In order to understand something, one should be able to see it in both abstract and concrete terms.</a:t>
            </a:r>
          </a:p>
        </p:txBody>
      </p:sp>
    </p:spTree>
    <p:extLst>
      <p:ext uri="{BB962C8B-B14F-4D97-AF65-F5344CB8AC3E}">
        <p14:creationId xmlns:p14="http://schemas.microsoft.com/office/powerpoint/2010/main" val="409296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What is Configuration Management?</a:t>
            </a:r>
            <a:endParaRPr lang="en-US" sz="4000" dirty="0"/>
          </a:p>
        </p:txBody>
      </p:sp>
      <p:sp>
        <p:nvSpPr>
          <p:cNvPr id="6" name="Content Placeholder 5"/>
          <p:cNvSpPr>
            <a:spLocks noGrp="1"/>
          </p:cNvSpPr>
          <p:nvPr>
            <p:ph sz="half" idx="1"/>
          </p:nvPr>
        </p:nvSpPr>
        <p:spPr>
          <a:xfrm>
            <a:off x="1981200" y="1981200"/>
            <a:ext cx="4961848" cy="4480560"/>
          </a:xfrm>
        </p:spPr>
        <p:txBody>
          <a:bodyPr>
            <a:normAutofit fontScale="62500" lnSpcReduction="20000"/>
          </a:bodyPr>
          <a:lstStyle/>
          <a:p>
            <a:r>
              <a:rPr lang="en-US" dirty="0" smtClean="0"/>
              <a:t>The </a:t>
            </a:r>
            <a:r>
              <a:rPr lang="en-US" dirty="0"/>
              <a:t>practice of handling changes systematically so that a </a:t>
            </a:r>
            <a:r>
              <a:rPr lang="en-US" i="1" dirty="0"/>
              <a:t>system</a:t>
            </a:r>
            <a:r>
              <a:rPr lang="en-US" dirty="0"/>
              <a:t> maintains its </a:t>
            </a:r>
            <a:r>
              <a:rPr lang="en-US" i="1" dirty="0"/>
              <a:t>integrity</a:t>
            </a:r>
            <a:r>
              <a:rPr lang="en-US" dirty="0"/>
              <a:t> over time. </a:t>
            </a:r>
            <a:endParaRPr lang="en-US" dirty="0" smtClean="0"/>
          </a:p>
          <a:p>
            <a:r>
              <a:rPr lang="en-US" dirty="0" smtClean="0"/>
              <a:t>Implements </a:t>
            </a:r>
            <a:r>
              <a:rPr lang="en-US" dirty="0"/>
              <a:t>the </a:t>
            </a:r>
            <a:r>
              <a:rPr lang="en-US" i="1" dirty="0"/>
              <a:t>policies</a:t>
            </a:r>
            <a:r>
              <a:rPr lang="en-US" dirty="0"/>
              <a:t>, </a:t>
            </a:r>
            <a:r>
              <a:rPr lang="en-US" i="1" dirty="0"/>
              <a:t>procedures</a:t>
            </a:r>
            <a:r>
              <a:rPr lang="en-US" dirty="0"/>
              <a:t>, </a:t>
            </a:r>
            <a:r>
              <a:rPr lang="en-US" i="1" dirty="0"/>
              <a:t>techniques</a:t>
            </a:r>
            <a:r>
              <a:rPr lang="en-US" dirty="0"/>
              <a:t>, and </a:t>
            </a:r>
            <a:r>
              <a:rPr lang="en-US" i="1" dirty="0"/>
              <a:t>tools</a:t>
            </a:r>
            <a:r>
              <a:rPr lang="en-US" dirty="0"/>
              <a:t> that are required </a:t>
            </a:r>
            <a:r>
              <a:rPr lang="en-US" dirty="0" smtClean="0"/>
              <a:t>to:</a:t>
            </a:r>
          </a:p>
          <a:p>
            <a:pPr lvl="1"/>
            <a:r>
              <a:rPr lang="en-US" dirty="0" smtClean="0"/>
              <a:t>Manage</a:t>
            </a:r>
            <a:r>
              <a:rPr lang="en-US" dirty="0"/>
              <a:t>, evaluate proposed changes, track the status of changes, and to maintain an inventory of system and support documents as the system changes. </a:t>
            </a:r>
            <a:endParaRPr lang="en-US" dirty="0" smtClean="0"/>
          </a:p>
          <a:p>
            <a:r>
              <a:rPr lang="en-US" dirty="0" smtClean="0"/>
              <a:t>Programs </a:t>
            </a:r>
            <a:r>
              <a:rPr lang="en-US" dirty="0"/>
              <a:t>and plans provide technical and administrative direction to the development and implementation of the </a:t>
            </a:r>
            <a:r>
              <a:rPr lang="en-US" i="1" dirty="0" smtClean="0"/>
              <a:t>procedures</a:t>
            </a:r>
            <a:r>
              <a:rPr lang="en-US" dirty="0" smtClean="0"/>
              <a:t>, </a:t>
            </a:r>
            <a:r>
              <a:rPr lang="en-US" i="1" dirty="0" smtClean="0"/>
              <a:t>functions</a:t>
            </a:r>
            <a:r>
              <a:rPr lang="en-US" dirty="0" smtClean="0"/>
              <a:t>, </a:t>
            </a:r>
            <a:r>
              <a:rPr lang="en-US" i="1" dirty="0" smtClean="0"/>
              <a:t>services</a:t>
            </a:r>
            <a:r>
              <a:rPr lang="en-US" dirty="0" smtClean="0"/>
              <a:t>, </a:t>
            </a:r>
            <a:r>
              <a:rPr lang="en-US" i="1" dirty="0" smtClean="0"/>
              <a:t>tools</a:t>
            </a:r>
            <a:r>
              <a:rPr lang="en-US" dirty="0" smtClean="0"/>
              <a:t>, </a:t>
            </a:r>
            <a:r>
              <a:rPr lang="en-US" i="1" dirty="0" smtClean="0"/>
              <a:t>processes</a:t>
            </a:r>
            <a:r>
              <a:rPr lang="en-US" dirty="0" smtClean="0"/>
              <a:t>, </a:t>
            </a:r>
            <a:r>
              <a:rPr lang="en-US" dirty="0"/>
              <a:t>and </a:t>
            </a:r>
            <a:r>
              <a:rPr lang="en-US" i="1" dirty="0" smtClean="0"/>
              <a:t>resources</a:t>
            </a:r>
            <a:r>
              <a:rPr lang="en-US" dirty="0" smtClean="0"/>
              <a:t> required </a:t>
            </a:r>
            <a:r>
              <a:rPr lang="en-US" dirty="0"/>
              <a:t>to successfully develop and support a complex </a:t>
            </a:r>
            <a:r>
              <a:rPr lang="en-US" i="1" dirty="0" smtClean="0"/>
              <a:t>system</a:t>
            </a:r>
            <a:r>
              <a:rPr lang="en-US" dirty="0" smtClean="0"/>
              <a:t>. </a:t>
            </a:r>
          </a:p>
          <a:p>
            <a:r>
              <a:rPr lang="en-US" dirty="0" smtClean="0"/>
              <a:t>During </a:t>
            </a:r>
            <a:r>
              <a:rPr lang="en-US" i="1" dirty="0" smtClean="0"/>
              <a:t>system</a:t>
            </a:r>
            <a:r>
              <a:rPr lang="en-US" dirty="0" smtClean="0"/>
              <a:t> development, it allows program management to </a:t>
            </a:r>
            <a:r>
              <a:rPr lang="en-US" i="1" dirty="0" smtClean="0"/>
              <a:t>track</a:t>
            </a:r>
            <a:r>
              <a:rPr lang="en-US" dirty="0" smtClean="0"/>
              <a:t> </a:t>
            </a:r>
            <a:r>
              <a:rPr lang="en-US" i="1" dirty="0" smtClean="0"/>
              <a:t>requirements</a:t>
            </a:r>
            <a:r>
              <a:rPr lang="en-US" dirty="0" smtClean="0"/>
              <a:t> throughout the </a:t>
            </a:r>
            <a:r>
              <a:rPr lang="en-US" i="1" dirty="0" smtClean="0"/>
              <a:t>life</a:t>
            </a:r>
            <a:r>
              <a:rPr lang="en-US" dirty="0" smtClean="0"/>
              <a:t> </a:t>
            </a:r>
            <a:r>
              <a:rPr lang="en-US" i="1" dirty="0" smtClean="0"/>
              <a:t>cycle</a:t>
            </a:r>
            <a:r>
              <a:rPr lang="en-US" dirty="0" smtClean="0"/>
              <a:t> through </a:t>
            </a:r>
            <a:r>
              <a:rPr lang="en-US" i="1" dirty="0" smtClean="0"/>
              <a:t>acceptance</a:t>
            </a:r>
            <a:r>
              <a:rPr lang="en-US" dirty="0" smtClean="0"/>
              <a:t>, </a:t>
            </a:r>
            <a:r>
              <a:rPr lang="en-US" i="1" dirty="0" smtClean="0"/>
              <a:t>operations</a:t>
            </a:r>
            <a:r>
              <a:rPr lang="en-US" dirty="0" smtClean="0"/>
              <a:t>, and </a:t>
            </a:r>
            <a:r>
              <a:rPr lang="en-US" i="1" dirty="0" smtClean="0"/>
              <a:t>maintenance</a:t>
            </a:r>
            <a:r>
              <a:rPr lang="en-US" dirty="0" smtClean="0"/>
              <a:t>. </a:t>
            </a:r>
          </a:p>
          <a:p>
            <a:pPr lvl="1"/>
            <a:r>
              <a:rPr lang="en-US" dirty="0" smtClean="0"/>
              <a:t>As </a:t>
            </a:r>
            <a:r>
              <a:rPr lang="en-US" dirty="0"/>
              <a:t>changes are inevitably made to the requirements and design, they must be approved and documented, creating an accurate record of the </a:t>
            </a:r>
            <a:r>
              <a:rPr lang="en-US" i="1" dirty="0"/>
              <a:t>system</a:t>
            </a:r>
            <a:r>
              <a:rPr lang="en-US" dirty="0"/>
              <a:t> status. </a:t>
            </a:r>
            <a:endParaRPr lang="en-US" dirty="0" smtClean="0"/>
          </a:p>
          <a:p>
            <a:r>
              <a:rPr lang="en-US" dirty="0" smtClean="0"/>
              <a:t>Ideally </a:t>
            </a:r>
            <a:r>
              <a:rPr lang="en-US" dirty="0"/>
              <a:t>the </a:t>
            </a:r>
            <a:r>
              <a:rPr lang="en-US" dirty="0" smtClean="0"/>
              <a:t>process </a:t>
            </a:r>
            <a:r>
              <a:rPr lang="en-US" dirty="0"/>
              <a:t>is applied throughout the </a:t>
            </a:r>
            <a:r>
              <a:rPr lang="en-US" i="1" dirty="0"/>
              <a:t>system</a:t>
            </a:r>
            <a:r>
              <a:rPr lang="en-US" dirty="0"/>
              <a:t> </a:t>
            </a:r>
            <a:r>
              <a:rPr lang="en-US" i="1" dirty="0"/>
              <a:t>lifecycle</a:t>
            </a:r>
            <a:r>
              <a:rPr lang="en-US" dirty="0"/>
              <a:t>.</a:t>
            </a:r>
          </a:p>
        </p:txBody>
      </p:sp>
      <p:pic>
        <p:nvPicPr>
          <p:cNvPr id="3074" name="Picture 2" descr="http://upload.wikimedia.org/wikipedia/commons/thumb/7/7f/ConfiurationActivityModel.png/400px-ConfiurationActivityModel.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43048" y="2413939"/>
            <a:ext cx="4377903" cy="304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Puppet?</a:t>
            </a:r>
            <a:endParaRPr lang="en-US" dirty="0"/>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817" y="1255616"/>
            <a:ext cx="4156364" cy="1940371"/>
          </a:xfrm>
          <a:prstGeom prst="rect">
            <a:avLst/>
          </a:prstGeom>
        </p:spPr>
      </p:pic>
      <p:sp>
        <p:nvSpPr>
          <p:cNvPr id="8" name="Content Placeholder 2"/>
          <p:cNvSpPr txBox="1">
            <a:spLocks/>
          </p:cNvSpPr>
          <p:nvPr/>
        </p:nvSpPr>
        <p:spPr>
          <a:xfrm>
            <a:off x="2103466" y="1838240"/>
            <a:ext cx="5284562" cy="4191000"/>
          </a:xfrm>
          <a:prstGeom prst="rect">
            <a:avLst/>
          </a:prstGeom>
        </p:spPr>
        <p:txBody>
          <a:bodyPr>
            <a:normAutofit fontScale="70000" lnSpcReduction="2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dirty="0" smtClean="0"/>
              <a:t>An open source framework and toolset for managing the </a:t>
            </a:r>
            <a:r>
              <a:rPr lang="en-US" b="1" dirty="0" smtClean="0"/>
              <a:t>configuration</a:t>
            </a:r>
            <a:r>
              <a:rPr lang="en-US" dirty="0" smtClean="0"/>
              <a:t> of computer systems.</a:t>
            </a:r>
          </a:p>
          <a:p>
            <a:pPr lvl="1"/>
            <a:r>
              <a:rPr lang="en-US" i="1" u="sng" dirty="0" smtClean="0"/>
              <a:t>Ruby-based</a:t>
            </a:r>
            <a:r>
              <a:rPr lang="en-US" dirty="0" smtClean="0"/>
              <a:t>, licensed as </a:t>
            </a:r>
            <a:r>
              <a:rPr lang="en-US" dirty="0" smtClean="0"/>
              <a:t>GPLv2</a:t>
            </a:r>
          </a:p>
          <a:p>
            <a:r>
              <a:rPr lang="en-US" dirty="0" smtClean="0"/>
              <a:t>Runs </a:t>
            </a:r>
            <a:r>
              <a:rPr lang="en-US" dirty="0" smtClean="0"/>
              <a:t>in either </a:t>
            </a:r>
            <a:r>
              <a:rPr lang="en-US" b="1" dirty="0" smtClean="0"/>
              <a:t>client/server</a:t>
            </a:r>
            <a:r>
              <a:rPr lang="en-US" dirty="0" smtClean="0"/>
              <a:t> or </a:t>
            </a:r>
            <a:r>
              <a:rPr lang="en-US" b="1" dirty="0" smtClean="0"/>
              <a:t>stand-alone</a:t>
            </a:r>
            <a:r>
              <a:rPr lang="en-US" dirty="0" smtClean="0"/>
              <a:t> modes.</a:t>
            </a:r>
          </a:p>
          <a:p>
            <a:r>
              <a:rPr lang="en-US" dirty="0" smtClean="0"/>
              <a:t>Can be used to manage </a:t>
            </a:r>
            <a:r>
              <a:rPr lang="en-US" b="1" dirty="0" smtClean="0"/>
              <a:t>configuration</a:t>
            </a:r>
            <a:r>
              <a:rPr lang="en-US" dirty="0" smtClean="0"/>
              <a:t> on UNIX (including OSX) and Linux platforms, and recently Microsoft Windows platforms as well.</a:t>
            </a:r>
          </a:p>
          <a:p>
            <a:r>
              <a:rPr lang="en-US" dirty="0" smtClean="0"/>
              <a:t>Often used to manage a </a:t>
            </a:r>
            <a:r>
              <a:rPr lang="en-US" b="1" dirty="0" smtClean="0"/>
              <a:t>host</a:t>
            </a:r>
            <a:r>
              <a:rPr lang="en-US" dirty="0" smtClean="0"/>
              <a:t> through out it’s lifecycle: </a:t>
            </a:r>
            <a:endParaRPr lang="en-US" dirty="0" smtClean="0"/>
          </a:p>
          <a:p>
            <a:pPr lvl="1"/>
            <a:r>
              <a:rPr lang="en-US" dirty="0"/>
              <a:t>F</a:t>
            </a:r>
            <a:r>
              <a:rPr lang="en-US" dirty="0" smtClean="0"/>
              <a:t>rom </a:t>
            </a:r>
            <a:r>
              <a:rPr lang="en-US" dirty="0" smtClean="0"/>
              <a:t>initial build and </a:t>
            </a:r>
            <a:r>
              <a:rPr lang="en-US" dirty="0" smtClean="0"/>
              <a:t>installation, to upgrades and </a:t>
            </a:r>
            <a:r>
              <a:rPr lang="en-US" dirty="0" smtClean="0"/>
              <a:t>maintenance, and finally to end of life.</a:t>
            </a:r>
          </a:p>
          <a:p>
            <a:r>
              <a:rPr lang="en-US" dirty="0"/>
              <a:t>D</a:t>
            </a:r>
            <a:r>
              <a:rPr lang="en-US" dirty="0" smtClean="0"/>
              <a:t>esigned to continuously interact with your </a:t>
            </a:r>
            <a:r>
              <a:rPr lang="en-US" b="1" dirty="0" smtClean="0"/>
              <a:t>hosts</a:t>
            </a:r>
            <a:r>
              <a:rPr lang="en-US" dirty="0" smtClean="0"/>
              <a:t> unlike provisioning tools which usually build your </a:t>
            </a:r>
            <a:r>
              <a:rPr lang="en-US" b="1" dirty="0" smtClean="0"/>
              <a:t>hosts</a:t>
            </a:r>
            <a:r>
              <a:rPr lang="en-US" dirty="0" smtClean="0"/>
              <a:t> and leave them unmanaged.</a:t>
            </a:r>
          </a:p>
          <a:p>
            <a:r>
              <a:rPr lang="en-US" dirty="0" smtClean="0"/>
              <a:t>Concerned </a:t>
            </a:r>
            <a:r>
              <a:rPr lang="en-US" dirty="0"/>
              <a:t>about the </a:t>
            </a:r>
            <a:r>
              <a:rPr lang="en-US" i="1" dirty="0"/>
              <a:t>state</a:t>
            </a:r>
            <a:r>
              <a:rPr lang="en-US" dirty="0"/>
              <a:t> of your </a:t>
            </a:r>
            <a:r>
              <a:rPr lang="en-US" b="1" dirty="0"/>
              <a:t>server</a:t>
            </a:r>
            <a:r>
              <a:rPr lang="en-US" dirty="0"/>
              <a:t>, and works to bring the </a:t>
            </a:r>
            <a:r>
              <a:rPr lang="en-US" b="1" dirty="0"/>
              <a:t>configuration</a:t>
            </a:r>
            <a:r>
              <a:rPr lang="en-US" dirty="0"/>
              <a:t> into </a:t>
            </a:r>
            <a:r>
              <a:rPr lang="en-US" i="1" dirty="0"/>
              <a:t>compliance</a:t>
            </a:r>
            <a:r>
              <a:rPr lang="en-US" dirty="0"/>
              <a:t>.</a:t>
            </a:r>
          </a:p>
          <a:p>
            <a:endParaRPr lang="en-US" dirty="0"/>
          </a:p>
        </p:txBody>
      </p:sp>
      <p:sp>
        <p:nvSpPr>
          <p:cNvPr id="9" name="Rectangle 8"/>
          <p:cNvSpPr/>
          <p:nvPr/>
        </p:nvSpPr>
        <p:spPr>
          <a:xfrm>
            <a:off x="8734145" y="4547715"/>
            <a:ext cx="1657826" cy="369332"/>
          </a:xfrm>
          <a:prstGeom prst="rect">
            <a:avLst/>
          </a:prstGeom>
        </p:spPr>
        <p:txBody>
          <a:bodyPr wrap="none">
            <a:spAutoFit/>
          </a:bodyPr>
          <a:lstStyle/>
          <a:p>
            <a:pPr algn="ctr"/>
            <a:r>
              <a:rPr lang="en-US" dirty="0" smtClean="0">
                <a:solidFill>
                  <a:srgbClr val="7030A0"/>
                </a:solidFill>
                <a:hlinkClick r:id="rId4"/>
              </a:rPr>
              <a:t>Learning Guide</a:t>
            </a:r>
            <a:endParaRPr lang="en-US" dirty="0">
              <a:solidFill>
                <a:srgbClr val="7030A0"/>
              </a:solidFill>
            </a:endParaRPr>
          </a:p>
        </p:txBody>
      </p:sp>
      <p:sp>
        <p:nvSpPr>
          <p:cNvPr id="10" name="Rectangle 9"/>
          <p:cNvSpPr/>
          <p:nvPr/>
        </p:nvSpPr>
        <p:spPr>
          <a:xfrm>
            <a:off x="8940901" y="3213954"/>
            <a:ext cx="1244315" cy="369332"/>
          </a:xfrm>
          <a:prstGeom prst="rect">
            <a:avLst/>
          </a:prstGeom>
        </p:spPr>
        <p:txBody>
          <a:bodyPr wrap="none">
            <a:spAutoFit/>
          </a:bodyPr>
          <a:lstStyle/>
          <a:p>
            <a:pPr algn="ctr"/>
            <a:r>
              <a:rPr lang="en-US" dirty="0" smtClean="0">
                <a:solidFill>
                  <a:srgbClr val="7030A0"/>
                </a:solidFill>
                <a:hlinkClick r:id="rId5"/>
              </a:rPr>
              <a:t>Official Site</a:t>
            </a:r>
            <a:endParaRPr lang="en-US" dirty="0">
              <a:solidFill>
                <a:srgbClr val="7030A0"/>
              </a:solidFill>
            </a:endParaRPr>
          </a:p>
        </p:txBody>
      </p:sp>
      <p:sp>
        <p:nvSpPr>
          <p:cNvPr id="11" name="Rectangle 10"/>
          <p:cNvSpPr/>
          <p:nvPr/>
        </p:nvSpPr>
        <p:spPr>
          <a:xfrm>
            <a:off x="8843011" y="4103128"/>
            <a:ext cx="1440094" cy="369332"/>
          </a:xfrm>
          <a:prstGeom prst="rect">
            <a:avLst/>
          </a:prstGeom>
        </p:spPr>
        <p:txBody>
          <a:bodyPr wrap="square">
            <a:spAutoFit/>
          </a:bodyPr>
          <a:lstStyle/>
          <a:p>
            <a:pPr algn="ctr"/>
            <a:r>
              <a:rPr lang="en-US" dirty="0" smtClean="0">
                <a:solidFill>
                  <a:srgbClr val="7030A0"/>
                </a:solidFill>
                <a:hlinkClick r:id="rId6"/>
              </a:rPr>
              <a:t>Learning VM</a:t>
            </a:r>
            <a:endParaRPr lang="en-US" dirty="0">
              <a:solidFill>
                <a:srgbClr val="7030A0"/>
              </a:solidFill>
            </a:endParaRPr>
          </a:p>
        </p:txBody>
      </p:sp>
      <p:sp>
        <p:nvSpPr>
          <p:cNvPr id="3" name="Rectangle 2"/>
          <p:cNvSpPr/>
          <p:nvPr/>
        </p:nvSpPr>
        <p:spPr>
          <a:xfrm>
            <a:off x="8937727" y="4992302"/>
            <a:ext cx="1250663" cy="369332"/>
          </a:xfrm>
          <a:prstGeom prst="rect">
            <a:avLst/>
          </a:prstGeom>
        </p:spPr>
        <p:txBody>
          <a:bodyPr wrap="none">
            <a:spAutoFit/>
          </a:bodyPr>
          <a:lstStyle/>
          <a:p>
            <a:r>
              <a:rPr lang="en-US" dirty="0" smtClean="0">
                <a:solidFill>
                  <a:srgbClr val="7030A0"/>
                </a:solidFill>
                <a:hlinkClick r:id="rId7"/>
              </a:rPr>
              <a:t>Style Guide</a:t>
            </a:r>
            <a:endParaRPr lang="en-US" dirty="0">
              <a:solidFill>
                <a:srgbClr val="7030A0"/>
              </a:solidFill>
            </a:endParaRPr>
          </a:p>
        </p:txBody>
      </p:sp>
      <p:sp>
        <p:nvSpPr>
          <p:cNvPr id="4" name="Rectangle 3"/>
          <p:cNvSpPr/>
          <p:nvPr/>
        </p:nvSpPr>
        <p:spPr>
          <a:xfrm>
            <a:off x="8616389" y="5436888"/>
            <a:ext cx="1893339" cy="369332"/>
          </a:xfrm>
          <a:prstGeom prst="rect">
            <a:avLst/>
          </a:prstGeom>
        </p:spPr>
        <p:txBody>
          <a:bodyPr wrap="none">
            <a:spAutoFit/>
          </a:bodyPr>
          <a:lstStyle/>
          <a:p>
            <a:r>
              <a:rPr lang="en-US" dirty="0" smtClean="0">
                <a:solidFill>
                  <a:srgbClr val="7030A0"/>
                </a:solidFill>
                <a:hlinkClick r:id="rId8"/>
              </a:rPr>
              <a:t>Glossary of Terms</a:t>
            </a:r>
            <a:endParaRPr lang="en-US" dirty="0">
              <a:solidFill>
                <a:srgbClr val="7030A0"/>
              </a:solidFill>
            </a:endParaRPr>
          </a:p>
        </p:txBody>
      </p:sp>
      <p:sp>
        <p:nvSpPr>
          <p:cNvPr id="12" name="Rectangle 11"/>
          <p:cNvSpPr/>
          <p:nvPr/>
        </p:nvSpPr>
        <p:spPr>
          <a:xfrm>
            <a:off x="8993319" y="3658541"/>
            <a:ext cx="1139479" cy="369332"/>
          </a:xfrm>
          <a:prstGeom prst="rect">
            <a:avLst/>
          </a:prstGeom>
        </p:spPr>
        <p:txBody>
          <a:bodyPr wrap="none">
            <a:spAutoFit/>
          </a:bodyPr>
          <a:lstStyle/>
          <a:p>
            <a:pPr algn="ctr"/>
            <a:r>
              <a:rPr lang="en-US" dirty="0" smtClean="0">
                <a:solidFill>
                  <a:srgbClr val="7030A0"/>
                </a:solidFill>
                <a:hlinkClick r:id="rId9"/>
              </a:rPr>
              <a:t>Workshop</a:t>
            </a:r>
            <a:endParaRPr lang="en-US" dirty="0">
              <a:solidFill>
                <a:srgbClr val="7030A0"/>
              </a:solidFill>
            </a:endParaRPr>
          </a:p>
        </p:txBody>
      </p:sp>
    </p:spTree>
    <p:extLst>
      <p:ext uri="{BB962C8B-B14F-4D97-AF65-F5344CB8AC3E}">
        <p14:creationId xmlns:p14="http://schemas.microsoft.com/office/powerpoint/2010/main" val="411264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Uses Puppet?</a:t>
            </a:r>
            <a:endParaRPr lang="en-US" dirty="0"/>
          </a:p>
        </p:txBody>
      </p:sp>
      <p:pic>
        <p:nvPicPr>
          <p:cNvPr id="7171" name="Picture 3" descr="http://puppetlabs.com/sites/default/files/styles/company_logo_sm/public/adp_color.png?itok=T4tGAq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7570" y="1847401"/>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uppetlabs.com/sites/default/files/styles/company_logo_sm/public/aon_color.png?itok=9EFzort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7749" y="4360207"/>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http://puppetlabs.com/sites/default/files/styles/company_logo_sm/public/arm_color.png?itok=dds5AWV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384" y="5425382"/>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uppetlabs.com/sites/default/files/styles/company_logo_sm/public/atlassian_color_0.png?itok=c6I4hdF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6753" y="3637812"/>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http://puppetlabs.com/sites/default/files/styles/company_logo_sm/public/bankofamerica_color.png?itok=vtl79uw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15" y="5054015"/>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uppetlabs.com/sites/default/files/styles/company_logo_sm/public/bnn_color.png?itok=7PbYEnR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5665" y="4685762"/>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http://puppetlabs.com/sites/default/files/styles/company_logo_sm/public/bt_color.png?itok=Hnsg8a6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3892" y="4732210"/>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uppetlabs.com/sites/default/files/styles/company_logo_sm/public/cedexis_color.png?itok=UqL6dnK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5829" y="2072452"/>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http://puppetlabs.com/sites/default/files/styles/company_logo_sm/public/cisco_color.png?itok=XiOzzQ3h"/>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6960" y="5318814"/>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puppetlabs.com/sites/default/files/styles/company_logo_sm/public/ciscowebex_color-01.png?itok=rXMOQ2w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20464" y="2543615"/>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http://puppetlabs.com/sites/default/files/styles/company_logo_sm/public/citrix_color.png?itok=P2apctwM"/>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30581" y="3301453"/>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http://puppetlabs.com/sites/default/files/styles/company_logo_sm/public/clickability_color.png?itok=lYfmT-kA"/>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507" y="4037585"/>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http://puppetlabs.com/sites/default/files/styles/company_logo_sm/public/concur_color.png?itok=6JLl2MLC"/>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26226" y="3564691"/>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http://puppetlabs.com/sites/default/files/styles/company_logo_sm/public/condenast_color.png?itok=xdnTkeDz"/>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1759" y="3883484"/>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http://puppetlabs.com/sites/default/files/styles/company_logo_sm/public/constantcontact_color.png?itok=7RKMrME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24399" y="2067365"/>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http://puppetlabs.com/sites/default/files/styles/company_logo_sm/public/costco_color.png?itok=XE9BY_jW"/>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1889" y="2953731"/>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87" name="Picture 19" descr="http://puppetlabs.com/sites/default/files/styles/company_logo_sm/public/doj_color.png?itok=hTov0cwV"/>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7033" y="2170824"/>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http://puppetlabs.com/sites/default/files/styles/company_logo_sm/public/emc2_color.png?itok=IsVTnZ_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31101" y="1750670"/>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89" name="Picture 21" descr="http://puppetlabs.com/sites/default/files/styles/company_logo_sm/public/ft_color.png?itok=XpB7FJ4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27393" y="2781240"/>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descr="http://puppetlabs.com/sites/default/files/styles/company_logo_sm/public/generalmills_color.png?itok=GsLx5pB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56847" y="2645388"/>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91" name="Picture 23" descr="http://puppetlabs.com/sites/default/files/styles/company_logo_sm/public/genworth_color.png?itok=VRjylRkJ"/>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86075" y="3611831"/>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http://puppetlabs.com/sites/default/files/styles/company_logo_sm/public/gettyimages_color.png?itok=5M1Jp34m"/>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84444" y="4348142"/>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93" name="Picture 25" descr="http://puppetlabs.com/sites/default/files/styles/company_logo_sm/public/hbo_color.png?itok=wcS9nhtX"/>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397304" y="4685762"/>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http://puppetlabs.com/sites/default/files/styles/company_logo_sm/public/hersheys_color.png?itok=VTzp79g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33555" y="3161562"/>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95" name="Picture 27" descr="http://puppetlabs.com/sites/default/files/styles/company_logo_sm/public/hotwire_color.png?itok=VVAlBCV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119993" y="5472035"/>
            <a:ext cx="199072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http://puppetlabs.com/sites/default/files/styles/company_logo_sm/public/icann_color.png?itok=DtxgFnPx"/>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226915" y="4648825"/>
            <a:ext cx="199072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3" descr="http://puppetlabs.com/sites/default/files/styles/company_logo_sm/public/rackspace_color.png?itok=9K9h4mPk"/>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125277" y="1954690"/>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7" descr="http://puppetlabs.com/sites/default/files/styles/company_logo_sm/public/seagate_color.png?itok=sZebspiQ"/>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26501" y="5449691"/>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72" descr="http://puppetlabs.com/sites/default/files/styles/company_logo_sm/public/usenergy_color.png?itok=SGPVixeF"/>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337327" y="5568710"/>
            <a:ext cx="199072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06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ELSE Uses Puppet?</a:t>
            </a:r>
            <a:endParaRPr lang="en-US" dirty="0"/>
          </a:p>
        </p:txBody>
      </p:sp>
      <p:pic>
        <p:nvPicPr>
          <p:cNvPr id="7197" name="Picture 29" descr="http://puppetlabs.com/sites/default/files/styles/company_logo_sm/public/intel_color.png?itok=gGkt_l4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203" y="4011315"/>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98" name="Picture 30" descr="http://puppetlabs.com/sites/default/files/styles/company_logo_sm/public/intuit_color.png?itok=W4-MwM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994" y="4041621"/>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199" name="Picture 31" descr="http://puppetlabs.com/sites/default/files/styles/company_logo_sm/public/ise_color.png?itok=LkzwOh7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9925" y="4875544"/>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http://puppetlabs.com/sites/default/files/styles/company_logo_sm/public/johndeere_color.png?itok=neeWhsH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3579" y="5888833"/>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01" name="Picture 33" descr="http://puppetlabs.com/sites/default/files/styles/company_logo_sm/public/kpn_color.png?itok=UDKa3al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2468" y="5933545"/>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02" name="Picture 34" descr="http://puppetlabs.com/sites/default/files/styles/company_logo_sm/public/lockheedmartin_color.png?itok=joxHxS7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803" y="5365655"/>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03" name="Picture 35" descr="http://puppetlabs.com/sites/default/files/styles/company_logo_sm/public/londonstock_color.png?itok=_aZMkUR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5050" y="3685673"/>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04" name="Picture 36" descr="http://puppetlabs.com/sites/default/files/styles/company_logo_sm/public/losalamos_color.png?itok=mXiIhzI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4882" y="5645358"/>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05" name="Picture 37" descr="http://puppetlabs.com/sites/default/files/styles/company_logo_sm/public/macquariebank_color.png?itok=CNoLJfN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8095" y="5665539"/>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06" name="Picture 38" descr="http://puppetlabs.com/sites/default/files/styles/company_logo_sm/public/mcafee_color.png?itok=buuBuJS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327" y="4700501"/>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07" name="Picture 39" descr="http://puppetlabs.com/sites/default/files/styles/company_logo_sm/public/mcgrawhill_color.png?itok=2R1qj8RI"/>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44984" y="2821900"/>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08" name="Picture 40" descr="http://puppetlabs.com/sites/default/files/styles/company_logo_sm/public/morph_color.png?itok=KxJTf30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78017" y="3328485"/>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09" name="Picture 41" descr="http://puppetlabs.com/sites/default/files/styles/company_logo_sm/public/motorola_color.png?itok=HJwtPLR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7050" y="2158761"/>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10" name="Picture 42" descr="http://puppetlabs.com/sites/default/files/styles/company_logo_sm/public/nasa_color.png?itok=81EzvvEq"/>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13718" y="4473230"/>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11" name="Picture 43" descr="http://puppetlabs.com/sites/default/files/styles/company_logo_sm/public/nioh_color.png?itok=n1yBE2D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38868" y="4819546"/>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12" name="Picture 44" descr="http://puppetlabs.com/sites/default/files/styles/company_logo_sm/public/nationalreserve_color.png?itok=CLK9i0L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35759" y="4750565"/>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13" name="Picture 45" descr="http://puppetlabs.com/sites/default/files/styles/company_logo_sm/public/nestle_color.png?itok=FVAo7kMB"/>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1427" y="5564144"/>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14" name="Picture 46" descr="http://puppetlabs.com/sites/default/files/styles/company_logo_sm/public/netapp_color.png?itok=dvs8c0H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359913" y="5024399"/>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15" name="Picture 47" descr="http://puppetlabs.com/sites/default/files/styles/company_logo_sm/public/nhs_color.png?itok=P2cInaec"/>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44984" y="2043558"/>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16" name="Picture 48" descr="http://puppetlabs.com/sites/default/files/styles/company_logo_sm/public/nics_color.png?itok=vFs8Q0xx"/>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57704" y="5867955"/>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17" name="Picture 49" descr="http://puppetlabs.com/sites/default/files/styles/company_logo_sm/public/nike_color.png?itok=3-syrMvq"/>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16975" y="5157314"/>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18" name="Picture 50" descr="http://puppetlabs.com/sites/default/files/styles/company_logo_sm/public/nyse_color.png?itok=hAs2IaCa"/>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52953" y="3850563"/>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19" name="Picture 51" descr="http://puppetlabs.com/sites/default/files/styles/company_logo_sm/public/officemax_color.png?itok=8WUYc7u-"/>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71921" y="1840622"/>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20" name="Picture 52" descr="http://puppetlabs.com/sites/default/files/styles/company_logo_sm/public/paypal_color.png?itok=VuO4aSwn"/>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04179" y="1811250"/>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22" name="Picture 54" descr="http://puppetlabs.com/sites/default/files/styles/company_logo_sm/public/raytheon_color.png?itok=2MTwSq0S"/>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11218" y="4054851"/>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23" name="Picture 55" descr="http://puppetlabs.com/sites/default/files/styles/company_logo_sm/public/rei_color.png?itok=vAjubuxT"/>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12454" y="4846338"/>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24" name="Picture 56" descr="http://puppetlabs.com/sites/default/files/styles/company_logo_sm/public/salesforce_color.png?itok=k8CS5oU-"/>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367252" y="4397228"/>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26" name="Picture 58" descr="http://puppetlabs.com/sites/default/files/styles/company_logo_sm/public/secure24_color.png?itok=QzTOjaI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982440" y="5888833"/>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27" name="Picture 59" descr="http://puppetlabs.com/sites/default/files/styles/company_logo_sm/public/serverdensity_color.png?itok=mJArKvpu"/>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112435" y="2893208"/>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28" name="Picture 60" descr="http://puppetlabs.com/sites/default/files/styles/company_logo_sm/public/shopzilla_color.png?itok=z398Y2tv"/>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44050" y="3232780"/>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29" name="Picture 61" descr="http://puppetlabs.com/sites/default/files/styles/company_logo_sm/public/smarsh_color.png?itok=el7sB8DD"/>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155657" y="3492702"/>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30" name="Picture 62" descr="http://puppetlabs.com/sites/default/files/styles/company_logo_sm/public/sony_color.png?itok=fqULobwX"/>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020850" y="4482388"/>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31" name="Picture 63" descr="http://puppetlabs.com/sites/default/files/styles/company_logo_sm/public/spiceworks_color.png?itok=hL_MeqdB"/>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403220" y="3227603"/>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32" name="Picture 64" descr="http://puppetlabs.com/sites/default/files/styles/company_logo_sm/public/square_color.png?itok=B8WDFT0M"/>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715918" y="2408332"/>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33" name="Picture 65" descr="http://puppetlabs.com/sites/default/files/styles/company_logo_sm/public/starbucks_color.png?itok=QUcTwpki"/>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50358" y="3213489"/>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35" name="Picture 67" descr="http://puppetlabs.com/sites/default/files/styles/company_logo_sm/public/swisstopo_color.png?itok=vLgt07C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224022" y="3646016"/>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36" name="Picture 68" descr="http://puppetlabs.com/sites/default/files/styles/company_logo_sm/public/symantec_color.png?itok=1UND1OPO"/>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403220" y="2568988"/>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37" name="Picture 69" descr="http://puppetlabs.com/sites/default/files/styles/company_logo_sm/public/tr_color.png?itok=qL3vBWlQ"/>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026807" y="1659972"/>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38" name="Picture 70" descr="http://puppetlabs.com/sites/default/files/styles/company_logo_sm/public/twc_color.png?itok=nqGUqq-I"/>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593469" y="2575599"/>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39" name="Picture 71" descr="http://puppetlabs.com/sites/default/files/styles/company_logo_sm/public/transunion_color.png?itok=0EOZZUOq"/>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981200" y="2951400"/>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41" name="Picture 73" descr="http://puppetlabs.com/sites/default/files/styles/company_logo_sm/public/verizon_color.png?itok=DUPmrpD-"/>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582523" y="4831428"/>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7242" name="Picture 74" descr="http://puppetlabs.com/sites/default/files/styles/company_logo_sm/public/zynga_color.png?itok=ZNINZ7RN"/>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090085" y="2254706"/>
            <a:ext cx="1809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6" descr="http://puppetlabs.com/sites/default/files/styles/company_logo_sm/public/sun_color.png?itok=MlLyvqVy"/>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866533" y="1735399"/>
            <a:ext cx="180975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97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Benefits of Using Puppet</a:t>
            </a:r>
          </a:p>
        </p:txBody>
      </p:sp>
      <p:sp>
        <p:nvSpPr>
          <p:cNvPr id="3" name="Content Placeholder 2"/>
          <p:cNvSpPr>
            <a:spLocks noGrp="1"/>
          </p:cNvSpPr>
          <p:nvPr>
            <p:ph sz="half" idx="1"/>
          </p:nvPr>
        </p:nvSpPr>
        <p:spPr/>
        <p:txBody>
          <a:bodyPr>
            <a:normAutofit fontScale="77500" lnSpcReduction="20000"/>
          </a:bodyPr>
          <a:lstStyle/>
          <a:p>
            <a:r>
              <a:rPr lang="en-US" b="1" dirty="0"/>
              <a:t>Ensure</a:t>
            </a:r>
            <a:r>
              <a:rPr lang="en-US" dirty="0"/>
              <a:t> that all </a:t>
            </a:r>
            <a:r>
              <a:rPr lang="en-US" b="1" dirty="0"/>
              <a:t>machines</a:t>
            </a:r>
            <a:r>
              <a:rPr lang="en-US" dirty="0"/>
              <a:t> are </a:t>
            </a:r>
            <a:r>
              <a:rPr lang="en-US" dirty="0" smtClean="0"/>
              <a:t>up-to-date.</a:t>
            </a:r>
            <a:endParaRPr lang="en-US" dirty="0"/>
          </a:p>
          <a:p>
            <a:pPr lvl="1"/>
            <a:r>
              <a:rPr lang="en-US" dirty="0"/>
              <a:t>Apply/modify the </a:t>
            </a:r>
            <a:r>
              <a:rPr lang="en-US" b="1" dirty="0"/>
              <a:t>configuration</a:t>
            </a:r>
            <a:r>
              <a:rPr lang="en-US" dirty="0"/>
              <a:t> to your </a:t>
            </a:r>
            <a:r>
              <a:rPr lang="en-US" b="1" dirty="0"/>
              <a:t>machines</a:t>
            </a:r>
            <a:r>
              <a:rPr lang="en-US" dirty="0"/>
              <a:t> at any </a:t>
            </a:r>
            <a:r>
              <a:rPr lang="en-US" dirty="0" smtClean="0"/>
              <a:t>time.</a:t>
            </a:r>
            <a:endParaRPr lang="en-US" dirty="0"/>
          </a:p>
          <a:p>
            <a:pPr lvl="1"/>
            <a:r>
              <a:rPr lang="en-US" dirty="0"/>
              <a:t>Define all your </a:t>
            </a:r>
            <a:r>
              <a:rPr lang="en-US" b="1" dirty="0"/>
              <a:t>configuration</a:t>
            </a:r>
            <a:r>
              <a:rPr lang="en-US" dirty="0"/>
              <a:t> in text </a:t>
            </a:r>
            <a:r>
              <a:rPr lang="en-US" dirty="0" smtClean="0"/>
              <a:t>files.</a:t>
            </a:r>
            <a:endParaRPr lang="en-US" dirty="0"/>
          </a:p>
          <a:p>
            <a:r>
              <a:rPr lang="en-US" dirty="0" smtClean="0"/>
              <a:t>Different distributions use different conventions, naming, locations, etc.</a:t>
            </a:r>
          </a:p>
          <a:p>
            <a:pPr lvl="1"/>
            <a:r>
              <a:rPr lang="en-US" dirty="0"/>
              <a:t>Supported Operating </a:t>
            </a:r>
            <a:r>
              <a:rPr lang="en-US" dirty="0" smtClean="0"/>
              <a:t>Systems:</a:t>
            </a:r>
          </a:p>
          <a:p>
            <a:pPr lvl="2"/>
            <a:r>
              <a:rPr lang="en-US" dirty="0" smtClean="0"/>
              <a:t> </a:t>
            </a:r>
            <a:r>
              <a:rPr lang="en-US" dirty="0"/>
              <a:t>Red Hat Enterprise Linux (RHEL) 5, </a:t>
            </a:r>
            <a:r>
              <a:rPr lang="en-US" dirty="0" smtClean="0"/>
              <a:t>6</a:t>
            </a:r>
          </a:p>
          <a:p>
            <a:pPr lvl="2"/>
            <a:r>
              <a:rPr lang="en-US" dirty="0" smtClean="0"/>
              <a:t>Windows </a:t>
            </a:r>
            <a:r>
              <a:rPr lang="en-US" dirty="0"/>
              <a:t>Server 2003, 2008 &amp; 2012, </a:t>
            </a:r>
            <a:r>
              <a:rPr lang="en-US" dirty="0" smtClean="0"/>
              <a:t>and </a:t>
            </a:r>
            <a:r>
              <a:rPr lang="en-US" dirty="0"/>
              <a:t>Windows </a:t>
            </a:r>
            <a:r>
              <a:rPr lang="en-US" dirty="0" smtClean="0"/>
              <a:t>7</a:t>
            </a:r>
          </a:p>
          <a:p>
            <a:pPr lvl="2"/>
            <a:r>
              <a:rPr lang="en-US" dirty="0" smtClean="0"/>
              <a:t>CentOS </a:t>
            </a:r>
            <a:r>
              <a:rPr lang="en-US" dirty="0"/>
              <a:t>5, </a:t>
            </a:r>
            <a:r>
              <a:rPr lang="en-US" dirty="0" smtClean="0"/>
              <a:t>6</a:t>
            </a:r>
          </a:p>
          <a:p>
            <a:pPr lvl="2"/>
            <a:r>
              <a:rPr lang="en-US" dirty="0" smtClean="0"/>
              <a:t>Ubuntu </a:t>
            </a:r>
            <a:r>
              <a:rPr lang="en-US" dirty="0"/>
              <a:t>10.04 LTS &amp; 12.04 </a:t>
            </a:r>
            <a:r>
              <a:rPr lang="en-US" dirty="0" smtClean="0"/>
              <a:t>LTS</a:t>
            </a:r>
          </a:p>
          <a:p>
            <a:pPr lvl="2"/>
            <a:r>
              <a:rPr lang="en-US" dirty="0" smtClean="0"/>
              <a:t>Debian </a:t>
            </a:r>
            <a:r>
              <a:rPr lang="en-US" dirty="0"/>
              <a:t>6, </a:t>
            </a:r>
            <a:r>
              <a:rPr lang="en-US" dirty="0" smtClean="0"/>
              <a:t>7</a:t>
            </a:r>
          </a:p>
          <a:p>
            <a:pPr lvl="2"/>
            <a:r>
              <a:rPr lang="en-US" dirty="0" smtClean="0"/>
              <a:t>Scientific </a:t>
            </a:r>
            <a:r>
              <a:rPr lang="en-US" dirty="0"/>
              <a:t>Linux 5, </a:t>
            </a:r>
            <a:r>
              <a:rPr lang="en-US" dirty="0" smtClean="0"/>
              <a:t>6</a:t>
            </a:r>
          </a:p>
          <a:p>
            <a:pPr lvl="2"/>
            <a:r>
              <a:rPr lang="en-US" dirty="0" smtClean="0"/>
              <a:t>Oracle </a:t>
            </a:r>
            <a:r>
              <a:rPr lang="en-US" dirty="0"/>
              <a:t>Linux 5, 6 </a:t>
            </a:r>
            <a:endParaRPr lang="en-US" dirty="0" smtClean="0"/>
          </a:p>
          <a:p>
            <a:pPr lvl="2"/>
            <a:r>
              <a:rPr lang="en-US" dirty="0" smtClean="0"/>
              <a:t>Solaris 10</a:t>
            </a:r>
          </a:p>
          <a:p>
            <a:pPr lvl="2"/>
            <a:r>
              <a:rPr lang="en-US" dirty="0" smtClean="0"/>
              <a:t>AIX </a:t>
            </a:r>
            <a:r>
              <a:rPr lang="en-US" dirty="0"/>
              <a:t>5.3, 6.1, </a:t>
            </a:r>
            <a:r>
              <a:rPr lang="en-US" dirty="0" smtClean="0"/>
              <a:t>7.1</a:t>
            </a:r>
          </a:p>
        </p:txBody>
      </p:sp>
      <p:pic>
        <p:nvPicPr>
          <p:cNvPr id="11266" name="Picture 2" descr="http://image.slidesharecdn.com/puppetcampscale2013-130226144329-phpapp02/95/slide-12-638.jpg?1361913146"/>
          <p:cNvPicPr>
            <a:picLocks noChangeAspect="1" noChangeArrowheads="1"/>
          </p:cNvPicPr>
          <p:nvPr/>
        </p:nvPicPr>
        <p:blipFill rotWithShape="1">
          <a:blip r:embed="rId3">
            <a:extLst>
              <a:ext uri="{28A0092B-C50C-407E-A947-70E740481C1C}">
                <a14:useLocalDpi xmlns:a14="http://schemas.microsoft.com/office/drawing/2010/main" val="0"/>
              </a:ext>
            </a:extLst>
          </a:blip>
          <a:srcRect l="-1" r="160" b="18890"/>
          <a:stretch/>
        </p:blipFill>
        <p:spPr bwMode="auto">
          <a:xfrm>
            <a:off x="7369385" y="3862039"/>
            <a:ext cx="3396829" cy="254761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sz="half" idx="2"/>
          </p:nvPr>
        </p:nvSpPr>
        <p:spPr>
          <a:xfrm>
            <a:off x="6781800" y="1981200"/>
            <a:ext cx="4572000" cy="1576039"/>
          </a:xfrm>
        </p:spPr>
        <p:txBody>
          <a:bodyPr>
            <a:normAutofit fontScale="77500" lnSpcReduction="20000"/>
          </a:bodyPr>
          <a:lstStyle/>
          <a:p>
            <a:r>
              <a:rPr lang="en-US" dirty="0"/>
              <a:t>Community driven </a:t>
            </a:r>
            <a:r>
              <a:rPr lang="en-US" b="1" dirty="0"/>
              <a:t>module</a:t>
            </a:r>
            <a:r>
              <a:rPr lang="en-US" dirty="0"/>
              <a:t> repository with over </a:t>
            </a:r>
            <a:r>
              <a:rPr lang="en-US" dirty="0" smtClean="0"/>
              <a:t>3k.</a:t>
            </a:r>
            <a:endParaRPr lang="en-US" dirty="0"/>
          </a:p>
          <a:p>
            <a:pPr lvl="1"/>
            <a:r>
              <a:rPr lang="en-US" dirty="0"/>
              <a:t>AWS EC2, VMware vSphere, Openstack, Eucalyptus,RightScale, Zenoss, Tomcat, Apache, nginx, Cloudera Hadoop, Red Hat KVM, Splunk, Wordpress, NetApp, Cisco IOS, Juniper, F5, MySQL</a:t>
            </a:r>
          </a:p>
          <a:p>
            <a:endParaRPr lang="en-US" dirty="0"/>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Seeing the Trees, </a:t>
            </a:r>
            <a:br>
              <a:rPr lang="en-US" dirty="0" smtClean="0"/>
            </a:br>
            <a:r>
              <a:rPr lang="en-US" dirty="0" smtClean="0"/>
              <a:t>Through the Forest</a:t>
            </a:r>
            <a:endParaRPr lang="en-US" dirty="0"/>
          </a:p>
        </p:txBody>
      </p:sp>
      <p:pic>
        <p:nvPicPr>
          <p:cNvPr id="6148" name="Picture 4" descr="http://p1.pichost.me/i/7/1296170.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081020" y="1987550"/>
            <a:ext cx="7172960"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846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 Directory structure</a:t>
            </a:r>
            <a:endParaRPr lang="en-US" dirty="0"/>
          </a:p>
        </p:txBody>
      </p:sp>
      <p:pic>
        <p:nvPicPr>
          <p:cNvPr id="3074" name="Picture 2" descr="http://1.bp.blogspot.com/-4GlF0lLtQis/TrmyUFi6BtI/AAAAAAAAACA/4dEuqKmuV1k/s1600/Puppet_File_Structure_v1.jpg"/>
          <p:cNvPicPr>
            <a:picLocks noGrp="1" noChangeAspect="1" noChangeArrowheads="1"/>
          </p:cNvPicPr>
          <p:nvPr>
            <p:ph idx="1"/>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057119" y="1836312"/>
            <a:ext cx="6077763" cy="454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76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Puppet Deployment </a:t>
            </a:r>
            <a:r>
              <a:rPr lang="en-US" dirty="0" smtClean="0"/>
              <a:t>Models</a:t>
            </a:r>
            <a:endParaRPr lang="en-US" dirty="0"/>
          </a:p>
        </p:txBody>
      </p:sp>
      <p:sp>
        <p:nvSpPr>
          <p:cNvPr id="3" name="Content Placeholder 2"/>
          <p:cNvSpPr txBox="1">
            <a:spLocks/>
          </p:cNvSpPr>
          <p:nvPr/>
        </p:nvSpPr>
        <p:spPr>
          <a:xfrm>
            <a:off x="2107269" y="1840636"/>
            <a:ext cx="6047380" cy="4835737"/>
          </a:xfrm>
          <a:prstGeom prst="rect">
            <a:avLst/>
          </a:prstGeom>
        </p:spPr>
        <p:txBody>
          <a:bodyPr>
            <a:normAutofit fontScale="85000"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dirty="0" smtClean="0"/>
              <a:t>Usually deployed in a simple </a:t>
            </a:r>
            <a:r>
              <a:rPr lang="en-US" b="1" dirty="0" smtClean="0"/>
              <a:t>client-server </a:t>
            </a:r>
            <a:r>
              <a:rPr lang="en-US" dirty="0" smtClean="0"/>
              <a:t>model.</a:t>
            </a:r>
          </a:p>
          <a:p>
            <a:pPr lvl="1"/>
            <a:r>
              <a:rPr lang="en-US" b="1" dirty="0" smtClean="0"/>
              <a:t>Server </a:t>
            </a:r>
            <a:r>
              <a:rPr lang="en-US" dirty="0" smtClean="0"/>
              <a:t>is called the “</a:t>
            </a:r>
            <a:r>
              <a:rPr lang="en-US" b="1" dirty="0" smtClean="0"/>
              <a:t>Puppet Master</a:t>
            </a:r>
            <a:r>
              <a:rPr lang="en-US" dirty="0" smtClean="0"/>
              <a:t>”</a:t>
            </a:r>
          </a:p>
          <a:p>
            <a:pPr lvl="1"/>
            <a:r>
              <a:rPr lang="en-US" b="1" dirty="0" smtClean="0"/>
              <a:t>Client </a:t>
            </a:r>
            <a:r>
              <a:rPr lang="en-US" dirty="0" smtClean="0"/>
              <a:t>is referred to as the “</a:t>
            </a:r>
            <a:r>
              <a:rPr lang="en-US" b="1" dirty="0" smtClean="0"/>
              <a:t>Agent</a:t>
            </a:r>
            <a:r>
              <a:rPr lang="en-US" dirty="0" smtClean="0"/>
              <a:t>”</a:t>
            </a:r>
          </a:p>
          <a:p>
            <a:pPr lvl="2"/>
            <a:r>
              <a:rPr lang="en-US" dirty="0"/>
              <a:t>Pull requests from </a:t>
            </a:r>
            <a:r>
              <a:rPr lang="en-US" b="1" dirty="0"/>
              <a:t>agent </a:t>
            </a:r>
            <a:r>
              <a:rPr lang="en-US" dirty="0"/>
              <a:t>to </a:t>
            </a:r>
            <a:r>
              <a:rPr lang="en-US" b="1" dirty="0"/>
              <a:t>puppet master </a:t>
            </a:r>
            <a:r>
              <a:rPr lang="en-US" dirty="0"/>
              <a:t>run over SSL</a:t>
            </a:r>
            <a:r>
              <a:rPr lang="en-US" dirty="0" smtClean="0"/>
              <a:t>.</a:t>
            </a:r>
          </a:p>
          <a:p>
            <a:pPr lvl="2"/>
            <a:r>
              <a:rPr lang="en-US" dirty="0"/>
              <a:t>If </a:t>
            </a:r>
            <a:r>
              <a:rPr lang="en-US" dirty="0" smtClean="0"/>
              <a:t>the </a:t>
            </a:r>
            <a:r>
              <a:rPr lang="en-US" b="1" dirty="0" smtClean="0"/>
              <a:t>agent </a:t>
            </a:r>
            <a:r>
              <a:rPr lang="en-US" dirty="0" smtClean="0"/>
              <a:t>has no </a:t>
            </a:r>
            <a:r>
              <a:rPr lang="en-US" b="1" dirty="0" smtClean="0"/>
              <a:t>configuration </a:t>
            </a:r>
            <a:r>
              <a:rPr lang="en-US" dirty="0" smtClean="0"/>
              <a:t>available or already has the </a:t>
            </a:r>
            <a:r>
              <a:rPr lang="en-US" dirty="0"/>
              <a:t>required </a:t>
            </a:r>
            <a:r>
              <a:rPr lang="en-US" b="1" dirty="0" smtClean="0"/>
              <a:t>configuration, Puppet agent </a:t>
            </a:r>
            <a:r>
              <a:rPr lang="en-US" dirty="0"/>
              <a:t>will do nothing</a:t>
            </a:r>
            <a:r>
              <a:rPr lang="en-US" dirty="0" smtClean="0"/>
              <a:t>.</a:t>
            </a:r>
          </a:p>
          <a:p>
            <a:pPr lvl="2"/>
            <a:r>
              <a:rPr lang="en-US" b="1" dirty="0" smtClean="0"/>
              <a:t>Agents </a:t>
            </a:r>
            <a:r>
              <a:rPr lang="en-US" dirty="0" smtClean="0"/>
              <a:t>cache </a:t>
            </a:r>
            <a:r>
              <a:rPr lang="en-US" dirty="0"/>
              <a:t>their most recent </a:t>
            </a:r>
            <a:r>
              <a:rPr lang="en-US" b="1" dirty="0"/>
              <a:t>catalog</a:t>
            </a:r>
            <a:r>
              <a:rPr lang="en-US" dirty="0"/>
              <a:t>. </a:t>
            </a:r>
            <a:r>
              <a:rPr lang="en-US" dirty="0" smtClean="0"/>
              <a:t>If the </a:t>
            </a:r>
            <a:r>
              <a:rPr lang="en-US" b="1" dirty="0"/>
              <a:t>master </a:t>
            </a:r>
            <a:r>
              <a:rPr lang="en-US" dirty="0"/>
              <a:t>fails to compile one, they will re-use their cached </a:t>
            </a:r>
            <a:r>
              <a:rPr lang="en-US" b="1" dirty="0"/>
              <a:t>catalog</a:t>
            </a:r>
            <a:r>
              <a:rPr lang="en-US" dirty="0" smtClean="0"/>
              <a:t>.</a:t>
            </a:r>
          </a:p>
          <a:p>
            <a:pPr lvl="1"/>
            <a:r>
              <a:rPr lang="en-US" b="1" dirty="0" smtClean="0"/>
              <a:t>Host </a:t>
            </a:r>
            <a:r>
              <a:rPr lang="en-US" dirty="0" smtClean="0"/>
              <a:t>is defined as a “</a:t>
            </a:r>
            <a:r>
              <a:rPr lang="en-US" b="1" dirty="0" smtClean="0"/>
              <a:t>Node</a:t>
            </a:r>
            <a:r>
              <a:rPr lang="en-US" dirty="0" smtClean="0"/>
              <a:t>”</a:t>
            </a:r>
          </a:p>
          <a:p>
            <a:pPr lvl="1"/>
            <a:r>
              <a:rPr lang="en-US" dirty="0" smtClean="0"/>
              <a:t>The whole process is called a </a:t>
            </a:r>
            <a:r>
              <a:rPr lang="en-US" b="1" dirty="0" smtClean="0"/>
              <a:t>configuration run</a:t>
            </a:r>
            <a:r>
              <a:rPr lang="en-US" dirty="0" smtClean="0"/>
              <a:t>.</a:t>
            </a:r>
          </a:p>
          <a:p>
            <a:r>
              <a:rPr lang="en-US" dirty="0" smtClean="0"/>
              <a:t>Can also run </a:t>
            </a:r>
            <a:r>
              <a:rPr lang="en-US" dirty="0"/>
              <a:t>in what is referred to </a:t>
            </a:r>
            <a:r>
              <a:rPr lang="en-US" dirty="0" smtClean="0"/>
              <a:t>as </a:t>
            </a:r>
            <a:r>
              <a:rPr lang="en-US" b="1" dirty="0" smtClean="0"/>
              <a:t>“master-less”</a:t>
            </a:r>
            <a:r>
              <a:rPr lang="en-US" dirty="0" smtClean="0"/>
              <a:t>.</a:t>
            </a:r>
            <a:endParaRPr lang="en-US" dirty="0"/>
          </a:p>
          <a:p>
            <a:pPr lvl="1"/>
            <a:r>
              <a:rPr lang="en-US" dirty="0"/>
              <a:t>Where the </a:t>
            </a:r>
            <a:r>
              <a:rPr lang="en-US" b="1" dirty="0"/>
              <a:t>client/server</a:t>
            </a:r>
            <a:r>
              <a:rPr lang="en-US" dirty="0"/>
              <a:t> reside on </a:t>
            </a:r>
            <a:r>
              <a:rPr lang="en-US" dirty="0" smtClean="0"/>
              <a:t>the </a:t>
            </a:r>
            <a:r>
              <a:rPr lang="en-US" dirty="0"/>
              <a:t>same </a:t>
            </a:r>
            <a:r>
              <a:rPr lang="en-US" dirty="0" smtClean="0"/>
              <a:t>instance.</a:t>
            </a:r>
          </a:p>
          <a:p>
            <a:pPr lvl="2"/>
            <a:r>
              <a:rPr lang="en-US" b="1" dirty="0" smtClean="0"/>
              <a:t>Configuration</a:t>
            </a:r>
            <a:r>
              <a:rPr lang="en-US" dirty="0" smtClean="0"/>
              <a:t> </a:t>
            </a:r>
            <a:r>
              <a:rPr lang="en-US" b="1" dirty="0" smtClean="0"/>
              <a:t>runs</a:t>
            </a:r>
            <a:r>
              <a:rPr lang="en-US" dirty="0" smtClean="0"/>
              <a:t> </a:t>
            </a:r>
            <a:r>
              <a:rPr lang="en-US" dirty="0"/>
              <a:t>by default execute every 30 minutes looking at what’s defined in </a:t>
            </a:r>
            <a:r>
              <a:rPr lang="en-US" dirty="0" smtClean="0"/>
              <a:t>`</a:t>
            </a:r>
            <a:r>
              <a:rPr lang="en-US" i="1" dirty="0" smtClean="0"/>
              <a:t>$confdir/puppet` </a:t>
            </a:r>
            <a:r>
              <a:rPr lang="en-US" dirty="0" smtClean="0"/>
              <a:t>sub-directories.</a:t>
            </a:r>
          </a:p>
        </p:txBody>
      </p:sp>
      <p:graphicFrame>
        <p:nvGraphicFramePr>
          <p:cNvPr id="4" name="Diagram 3"/>
          <p:cNvGraphicFramePr/>
          <p:nvPr>
            <p:extLst>
              <p:ext uri="{D42A27DB-BD31-4B8C-83A1-F6EECF244321}">
                <p14:modId xmlns:p14="http://schemas.microsoft.com/office/powerpoint/2010/main" val="2357017017"/>
              </p:ext>
            </p:extLst>
          </p:nvPr>
        </p:nvGraphicFramePr>
        <p:xfrm>
          <a:off x="7559051" y="2016998"/>
          <a:ext cx="4741808" cy="3547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68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Design Pattern:</a:t>
            </a:r>
            <a:r>
              <a:rPr lang="en-US" sz="3600" dirty="0" smtClean="0"/>
              <a:t/>
            </a:r>
            <a:br>
              <a:rPr lang="en-US" sz="3600" dirty="0" smtClean="0"/>
            </a:br>
            <a:r>
              <a:rPr lang="en-US" sz="3600" dirty="0" smtClean="0"/>
              <a:t>Node/Role/Profiles/Modules/Resources</a:t>
            </a:r>
            <a:endParaRPr lang="en-US" sz="3600" dirty="0"/>
          </a:p>
        </p:txBody>
      </p:sp>
      <p:sp>
        <p:nvSpPr>
          <p:cNvPr id="8" name="Rectangle 2"/>
          <p:cNvSpPr>
            <a:spLocks noGrp="1" noChangeArrowheads="1"/>
          </p:cNvSpPr>
          <p:nvPr>
            <p:ph idx="1"/>
          </p:nvPr>
        </p:nvSpPr>
        <p:spPr>
          <a:xfrm>
            <a:off x="2106460" y="2830884"/>
            <a:ext cx="9372600" cy="3551954"/>
          </a:xfrm>
        </p:spPr>
        <p:txBody>
          <a:bodyPr>
            <a:normAutofit/>
          </a:bodyPr>
          <a:lstStyle/>
          <a:p>
            <a:pPr lvl="0"/>
            <a:r>
              <a:rPr lang="en-US" sz="2200" dirty="0" smtClean="0"/>
              <a:t>A </a:t>
            </a:r>
            <a:r>
              <a:rPr lang="en-US" sz="2200" b="1" dirty="0" smtClean="0"/>
              <a:t>node</a:t>
            </a:r>
            <a:r>
              <a:rPr lang="en-US" sz="2200" dirty="0" smtClean="0"/>
              <a:t> includes one </a:t>
            </a:r>
            <a:r>
              <a:rPr lang="en-US" sz="2200" b="1" dirty="0" smtClean="0"/>
              <a:t>role</a:t>
            </a:r>
            <a:r>
              <a:rPr lang="en-US" sz="2200" dirty="0" smtClean="0"/>
              <a:t>, and one only;</a:t>
            </a:r>
          </a:p>
          <a:p>
            <a:pPr lvl="0"/>
            <a:r>
              <a:rPr lang="en-US" sz="2200" dirty="0" smtClean="0"/>
              <a:t>A </a:t>
            </a:r>
            <a:r>
              <a:rPr lang="en-US" sz="2200" b="1" dirty="0" smtClean="0"/>
              <a:t>role</a:t>
            </a:r>
            <a:r>
              <a:rPr lang="en-US" sz="2200" dirty="0" smtClean="0"/>
              <a:t> includes one or more </a:t>
            </a:r>
            <a:r>
              <a:rPr lang="en-US" sz="2200" b="1" dirty="0" smtClean="0"/>
              <a:t>profiles</a:t>
            </a:r>
            <a:r>
              <a:rPr lang="en-US" sz="2200" dirty="0" smtClean="0"/>
              <a:t> to define the type of server;</a:t>
            </a:r>
          </a:p>
          <a:p>
            <a:pPr lvl="0"/>
            <a:r>
              <a:rPr lang="en-US" sz="2200" dirty="0" smtClean="0"/>
              <a:t>A </a:t>
            </a:r>
            <a:r>
              <a:rPr lang="en-US" sz="2200" b="1" dirty="0" smtClean="0"/>
              <a:t>profile</a:t>
            </a:r>
            <a:r>
              <a:rPr lang="en-US" sz="2200" dirty="0" smtClean="0"/>
              <a:t> includes and manages </a:t>
            </a:r>
            <a:r>
              <a:rPr lang="en-US" sz="2200" b="1" dirty="0" smtClean="0"/>
              <a:t>modules</a:t>
            </a:r>
            <a:r>
              <a:rPr lang="en-US" sz="2200" dirty="0" smtClean="0"/>
              <a:t> to define a logical technical stack;</a:t>
            </a:r>
          </a:p>
          <a:p>
            <a:pPr lvl="0"/>
            <a:r>
              <a:rPr lang="en-US" sz="2200" b="1" dirty="0" smtClean="0"/>
              <a:t>Modules</a:t>
            </a:r>
            <a:r>
              <a:rPr lang="en-US" sz="2200" dirty="0" smtClean="0"/>
              <a:t> manage </a:t>
            </a:r>
            <a:r>
              <a:rPr lang="en-US" sz="2200" b="1" dirty="0" smtClean="0"/>
              <a:t>resources</a:t>
            </a:r>
            <a:r>
              <a:rPr lang="en-US" sz="2200" dirty="0"/>
              <a:t> </a:t>
            </a:r>
            <a:r>
              <a:rPr lang="en-US" sz="2200" dirty="0" smtClean="0"/>
              <a:t>and should only be responsible for managing aspects of the component they are written for.</a:t>
            </a:r>
          </a:p>
        </p:txBody>
      </p:sp>
      <p:pic>
        <p:nvPicPr>
          <p:cNvPr id="6" name="Picture 5"/>
          <p:cNvPicPr>
            <a:picLocks noChangeAspect="1"/>
          </p:cNvPicPr>
          <p:nvPr/>
        </p:nvPicPr>
        <p:blipFill>
          <a:blip r:embed="rId3">
            <a:duotone>
              <a:schemeClr val="accent1">
                <a:shade val="45000"/>
                <a:satMod val="135000"/>
              </a:schemeClr>
              <a:prstClr val="white"/>
            </a:duotone>
          </a:blip>
          <a:stretch>
            <a:fillRect/>
          </a:stretch>
        </p:blipFill>
        <p:spPr>
          <a:xfrm>
            <a:off x="2106460" y="1875730"/>
            <a:ext cx="7629038" cy="767262"/>
          </a:xfrm>
          <a:prstGeom prst="rect">
            <a:avLst/>
          </a:prstGeom>
        </p:spPr>
      </p:pic>
    </p:spTree>
    <p:extLst>
      <p:ext uri="{BB962C8B-B14F-4D97-AF65-F5344CB8AC3E}">
        <p14:creationId xmlns:p14="http://schemas.microsoft.com/office/powerpoint/2010/main" val="222237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2"/>
          <p:cNvSpPr txBox="1">
            <a:spLocks/>
          </p:cNvSpPr>
          <p:nvPr/>
        </p:nvSpPr>
        <p:spPr>
          <a:xfrm>
            <a:off x="1423286" y="3032490"/>
            <a:ext cx="10287000" cy="419099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endParaRPr lang="en-US" dirty="0"/>
          </a:p>
        </p:txBody>
      </p:sp>
      <p:sp>
        <p:nvSpPr>
          <p:cNvPr id="5" name="Content Placeholder 4"/>
          <p:cNvSpPr>
            <a:spLocks noGrp="1"/>
          </p:cNvSpPr>
          <p:nvPr>
            <p:ph idx="1"/>
          </p:nvPr>
        </p:nvSpPr>
        <p:spPr>
          <a:xfrm>
            <a:off x="2111347" y="1833669"/>
            <a:ext cx="9476448" cy="4483101"/>
          </a:xfrm>
        </p:spPr>
        <p:txBody>
          <a:bodyPr>
            <a:normAutofit fontScale="92500" lnSpcReduction="10000"/>
          </a:bodyPr>
          <a:lstStyle/>
          <a:p>
            <a:r>
              <a:rPr lang="en-US" b="1" dirty="0"/>
              <a:t>Aaron Bernstein </a:t>
            </a:r>
            <a:r>
              <a:rPr lang="en-US" dirty="0"/>
              <a:t>– </a:t>
            </a:r>
            <a:r>
              <a:rPr lang="en-US" i="1" dirty="0" smtClean="0"/>
              <a:t>Aspiring Engineer</a:t>
            </a:r>
            <a:endParaRPr lang="en-US" i="1" dirty="0"/>
          </a:p>
          <a:p>
            <a:r>
              <a:rPr lang="en-US" dirty="0"/>
              <a:t>One of the </a:t>
            </a:r>
            <a:r>
              <a:rPr lang="en-US" i="1" dirty="0"/>
              <a:t>lead developers</a:t>
            </a:r>
            <a:r>
              <a:rPr lang="en-US" dirty="0"/>
              <a:t> in the </a:t>
            </a:r>
            <a:r>
              <a:rPr lang="en-US" i="1" dirty="0"/>
              <a:t>Workspace</a:t>
            </a:r>
            <a:r>
              <a:rPr lang="en-US" dirty="0"/>
              <a:t> </a:t>
            </a:r>
            <a:r>
              <a:rPr lang="en-US" i="1" dirty="0"/>
              <a:t>Team</a:t>
            </a:r>
            <a:r>
              <a:rPr lang="en-US" dirty="0"/>
              <a:t> </a:t>
            </a:r>
            <a:r>
              <a:rPr lang="en-US" dirty="0" smtClean="0"/>
              <a:t>at </a:t>
            </a:r>
            <a:r>
              <a:rPr lang="en-US" b="1" i="1" dirty="0" smtClean="0">
                <a:solidFill>
                  <a:srgbClr val="92D050"/>
                </a:solidFill>
              </a:rPr>
              <a:t>GoDaddy</a:t>
            </a:r>
          </a:p>
          <a:p>
            <a:pPr lvl="1"/>
            <a:r>
              <a:rPr lang="en-US" dirty="0"/>
              <a:t>Been working with </a:t>
            </a:r>
            <a:r>
              <a:rPr lang="en-US" b="1" i="1" dirty="0">
                <a:solidFill>
                  <a:srgbClr val="92D050"/>
                </a:solidFill>
              </a:rPr>
              <a:t>GoDaddy</a:t>
            </a:r>
            <a:r>
              <a:rPr lang="en-US" dirty="0">
                <a:solidFill>
                  <a:srgbClr val="92D050"/>
                </a:solidFill>
              </a:rPr>
              <a:t> </a:t>
            </a:r>
            <a:r>
              <a:rPr lang="en-US" dirty="0"/>
              <a:t>for about a year and a half.</a:t>
            </a:r>
          </a:p>
          <a:p>
            <a:pPr lvl="1"/>
            <a:r>
              <a:rPr lang="en-US" dirty="0" smtClean="0"/>
              <a:t>Specifically </a:t>
            </a:r>
            <a:r>
              <a:rPr lang="en-US" dirty="0"/>
              <a:t>tasked on </a:t>
            </a:r>
            <a:r>
              <a:rPr lang="en-US" dirty="0" smtClean="0"/>
              <a:t>our </a:t>
            </a:r>
            <a:r>
              <a:rPr lang="en-US" i="1" dirty="0" smtClean="0">
                <a:solidFill>
                  <a:srgbClr val="92D050"/>
                </a:solidFill>
              </a:rPr>
              <a:t>FaxThruEmail</a:t>
            </a:r>
            <a:r>
              <a:rPr lang="en-US" dirty="0" smtClean="0">
                <a:solidFill>
                  <a:srgbClr val="92D050"/>
                </a:solidFill>
              </a:rPr>
              <a:t> </a:t>
            </a:r>
            <a:r>
              <a:rPr lang="en-US" dirty="0" smtClean="0"/>
              <a:t>product.</a:t>
            </a:r>
            <a:endParaRPr lang="en-US" dirty="0"/>
          </a:p>
          <a:p>
            <a:r>
              <a:rPr lang="en-US" dirty="0"/>
              <a:t>Experience includes:</a:t>
            </a:r>
          </a:p>
          <a:p>
            <a:pPr lvl="1"/>
            <a:r>
              <a:rPr lang="en-US" dirty="0" smtClean="0"/>
              <a:t>Fifteen years of programming </a:t>
            </a:r>
            <a:r>
              <a:rPr lang="en-US" dirty="0"/>
              <a:t>in a multitude of languages…</a:t>
            </a:r>
          </a:p>
          <a:p>
            <a:pPr lvl="1"/>
            <a:r>
              <a:rPr lang="en-US" dirty="0" smtClean="0"/>
              <a:t>Responsible </a:t>
            </a:r>
            <a:r>
              <a:rPr lang="en-US" dirty="0"/>
              <a:t>for system administration over the last decade.</a:t>
            </a:r>
          </a:p>
          <a:p>
            <a:pPr lvl="1"/>
            <a:r>
              <a:rPr lang="en-US" dirty="0" smtClean="0"/>
              <a:t>Currently working with operations/engineering on: </a:t>
            </a:r>
          </a:p>
          <a:p>
            <a:pPr lvl="2"/>
            <a:r>
              <a:rPr lang="en-US" dirty="0"/>
              <a:t>A</a:t>
            </a:r>
            <a:r>
              <a:rPr lang="en-US" dirty="0" smtClean="0"/>
              <a:t>utomating our configuration </a:t>
            </a:r>
            <a:r>
              <a:rPr lang="en-US" dirty="0"/>
              <a:t>and package </a:t>
            </a:r>
            <a:r>
              <a:rPr lang="en-US" dirty="0" smtClean="0"/>
              <a:t>management (</a:t>
            </a:r>
            <a:r>
              <a:rPr lang="en-US" i="1" dirty="0" smtClean="0"/>
              <a:t>RPM/YUM, Puppet</a:t>
            </a:r>
            <a:r>
              <a:rPr lang="en-US" dirty="0" smtClean="0"/>
              <a:t>);</a:t>
            </a:r>
          </a:p>
          <a:p>
            <a:pPr lvl="2"/>
            <a:r>
              <a:rPr lang="en-US" dirty="0" smtClean="0"/>
              <a:t>Improving our build </a:t>
            </a:r>
            <a:r>
              <a:rPr lang="en-US" dirty="0"/>
              <a:t>(deploy) </a:t>
            </a:r>
            <a:r>
              <a:rPr lang="en-US" dirty="0" smtClean="0"/>
              <a:t>process (</a:t>
            </a:r>
            <a:r>
              <a:rPr lang="en-US" i="1" dirty="0" smtClean="0"/>
              <a:t>Jenkins, Spacewalk, Koji/Sake</a:t>
            </a:r>
            <a:r>
              <a:rPr lang="en-US" dirty="0" smtClean="0"/>
              <a:t>);</a:t>
            </a:r>
          </a:p>
          <a:p>
            <a:pPr lvl="2"/>
            <a:r>
              <a:rPr lang="en-US" dirty="0" smtClean="0"/>
              <a:t>Implementing continuous </a:t>
            </a:r>
            <a:r>
              <a:rPr lang="en-US" dirty="0"/>
              <a:t>integration efforts for our </a:t>
            </a:r>
            <a:r>
              <a:rPr lang="en-US" dirty="0" smtClean="0"/>
              <a:t>product (</a:t>
            </a:r>
            <a:r>
              <a:rPr lang="en-US" i="1" dirty="0" smtClean="0"/>
              <a:t>Github, Unit Testing</a:t>
            </a:r>
            <a:r>
              <a:rPr lang="en-US" dirty="0" smtClean="0"/>
              <a:t>).</a:t>
            </a:r>
            <a:endParaRPr lang="en-US"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Conventions</a:t>
            </a:r>
            <a:endParaRPr lang="en-US" dirty="0"/>
          </a:p>
        </p:txBody>
      </p:sp>
      <p:sp>
        <p:nvSpPr>
          <p:cNvPr id="3" name="Content Placeholder 2"/>
          <p:cNvSpPr>
            <a:spLocks noGrp="1"/>
          </p:cNvSpPr>
          <p:nvPr>
            <p:ph idx="1"/>
          </p:nvPr>
        </p:nvSpPr>
        <p:spPr/>
        <p:txBody>
          <a:bodyPr>
            <a:normAutofit lnSpcReduction="10000"/>
          </a:bodyPr>
          <a:lstStyle/>
          <a:p>
            <a:pPr fontAlgn="base"/>
            <a:r>
              <a:rPr lang="en-US" b="1" dirty="0"/>
              <a:t>Node</a:t>
            </a:r>
            <a:r>
              <a:rPr lang="en-US" dirty="0"/>
              <a:t> names should match the hostnames of the </a:t>
            </a:r>
            <a:r>
              <a:rPr lang="en-US" b="1" dirty="0"/>
              <a:t>nodes</a:t>
            </a:r>
            <a:r>
              <a:rPr lang="en-US" dirty="0" smtClean="0"/>
              <a:t>. </a:t>
            </a:r>
          </a:p>
          <a:p>
            <a:pPr lvl="1" fontAlgn="base"/>
            <a:r>
              <a:rPr lang="en-US" dirty="0" smtClean="0"/>
              <a:t>(</a:t>
            </a:r>
            <a:r>
              <a:rPr lang="en-US" i="1" dirty="0" smtClean="0"/>
              <a:t>local.domain, smtp.myserver.com</a:t>
            </a:r>
            <a:r>
              <a:rPr lang="en-US" dirty="0" smtClean="0"/>
              <a:t>)</a:t>
            </a:r>
            <a:endParaRPr lang="en-US" dirty="0"/>
          </a:p>
          <a:p>
            <a:r>
              <a:rPr lang="en-US" b="1" dirty="0" smtClean="0"/>
              <a:t>Roles </a:t>
            </a:r>
            <a:r>
              <a:rPr lang="en-US" dirty="0"/>
              <a:t>should be named in business logic </a:t>
            </a:r>
            <a:r>
              <a:rPr lang="en-US" dirty="0" smtClean="0"/>
              <a:t>convention.</a:t>
            </a:r>
          </a:p>
          <a:p>
            <a:pPr lvl="1"/>
            <a:r>
              <a:rPr lang="en-US" dirty="0" smtClean="0"/>
              <a:t>(</a:t>
            </a:r>
            <a:r>
              <a:rPr lang="en-US" i="1" dirty="0"/>
              <a:t>uat_server, web_cluster, application, archive</a:t>
            </a:r>
            <a:r>
              <a:rPr lang="en-US" dirty="0"/>
              <a:t>)</a:t>
            </a:r>
          </a:p>
          <a:p>
            <a:r>
              <a:rPr lang="en-US" b="1" dirty="0"/>
              <a:t>Profiles</a:t>
            </a:r>
            <a:r>
              <a:rPr lang="en-US" dirty="0"/>
              <a:t> should be named after the logical stack they </a:t>
            </a:r>
            <a:r>
              <a:rPr lang="en-US" dirty="0" smtClean="0"/>
              <a:t>implement.</a:t>
            </a:r>
          </a:p>
          <a:p>
            <a:pPr lvl="1"/>
            <a:r>
              <a:rPr lang="en-US" dirty="0" smtClean="0"/>
              <a:t>(</a:t>
            </a:r>
            <a:r>
              <a:rPr lang="en-US" i="1" dirty="0"/>
              <a:t>database, bastion, web, email</a:t>
            </a:r>
            <a:r>
              <a:rPr lang="en-US" dirty="0" smtClean="0"/>
              <a:t>)</a:t>
            </a:r>
            <a:endParaRPr lang="en-US" b="1" dirty="0" smtClean="0"/>
          </a:p>
          <a:p>
            <a:r>
              <a:rPr lang="en-US" b="1" dirty="0" smtClean="0"/>
              <a:t>Components/Modules</a:t>
            </a:r>
            <a:r>
              <a:rPr lang="en-US" dirty="0" smtClean="0"/>
              <a:t> should be named after what they manage.</a:t>
            </a:r>
          </a:p>
          <a:p>
            <a:pPr lvl="1"/>
            <a:r>
              <a:rPr lang="en-US" dirty="0" smtClean="0"/>
              <a:t>(</a:t>
            </a:r>
            <a:r>
              <a:rPr lang="en-US" i="1" dirty="0" smtClean="0"/>
              <a:t>apache, ssh, mysql, ntp</a:t>
            </a:r>
            <a:r>
              <a:rPr lang="en-US" dirty="0" smtClean="0"/>
              <a:t>)</a:t>
            </a:r>
          </a:p>
          <a:p>
            <a:r>
              <a:rPr lang="en-US" b="1" dirty="0" smtClean="0"/>
              <a:t>Classes</a:t>
            </a:r>
            <a:r>
              <a:rPr lang="en-US" dirty="0" smtClean="0"/>
              <a:t> </a:t>
            </a:r>
            <a:r>
              <a:rPr lang="en-US" dirty="0"/>
              <a:t>that disables </a:t>
            </a:r>
            <a:r>
              <a:rPr lang="en-US" u="sng" dirty="0"/>
              <a:t>ssh</a:t>
            </a:r>
            <a:r>
              <a:rPr lang="en-US" dirty="0"/>
              <a:t> should be inherited from the </a:t>
            </a:r>
            <a:r>
              <a:rPr lang="en-US" i="1" dirty="0"/>
              <a:t>ssh</a:t>
            </a:r>
            <a:r>
              <a:rPr lang="en-US" dirty="0"/>
              <a:t> class and be named “</a:t>
            </a:r>
            <a:r>
              <a:rPr lang="en-US" i="1" dirty="0"/>
              <a:t>ssh::disabled</a:t>
            </a:r>
            <a:r>
              <a:rPr lang="en-US" dirty="0" smtClean="0"/>
              <a:t>”.</a:t>
            </a:r>
            <a:endParaRPr lang="en-US" dirty="0"/>
          </a:p>
        </p:txBody>
      </p:sp>
    </p:spTree>
    <p:extLst>
      <p:ext uri="{BB962C8B-B14F-4D97-AF65-F5344CB8AC3E}">
        <p14:creationId xmlns:p14="http://schemas.microsoft.com/office/powerpoint/2010/main" val="13375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Puppet Configuration Run Diagram</a:t>
            </a:r>
            <a:endParaRPr lang="en-US" sz="4200" dirty="0"/>
          </a:p>
        </p:txBody>
      </p:sp>
      <p:grpSp>
        <p:nvGrpSpPr>
          <p:cNvPr id="27" name="Group 26"/>
          <p:cNvGrpSpPr/>
          <p:nvPr/>
        </p:nvGrpSpPr>
        <p:grpSpPr>
          <a:xfrm>
            <a:off x="3062162" y="2639341"/>
            <a:ext cx="6067677" cy="2994054"/>
            <a:chOff x="2265770" y="2476162"/>
            <a:chExt cx="6067677" cy="2994054"/>
          </a:xfrm>
        </p:grpSpPr>
        <p:sp>
          <p:nvSpPr>
            <p:cNvPr id="3" name="Rectangle 2"/>
            <p:cNvSpPr/>
            <p:nvPr/>
          </p:nvSpPr>
          <p:spPr>
            <a:xfrm>
              <a:off x="2265770" y="2476163"/>
              <a:ext cx="1844984" cy="2994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Puppet Master</a:t>
              </a:r>
              <a:endParaRPr lang="en-US" dirty="0"/>
            </a:p>
          </p:txBody>
        </p:sp>
        <p:sp>
          <p:nvSpPr>
            <p:cNvPr id="4" name="Rectangle 3"/>
            <p:cNvSpPr/>
            <p:nvPr/>
          </p:nvSpPr>
          <p:spPr>
            <a:xfrm>
              <a:off x="6488463" y="2476162"/>
              <a:ext cx="1844984" cy="2994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Agent</a:t>
              </a:r>
              <a:endParaRPr lang="en-US" dirty="0"/>
            </a:p>
          </p:txBody>
        </p:sp>
        <p:grpSp>
          <p:nvGrpSpPr>
            <p:cNvPr id="16" name="Group 15"/>
            <p:cNvGrpSpPr/>
            <p:nvPr/>
          </p:nvGrpSpPr>
          <p:grpSpPr>
            <a:xfrm>
              <a:off x="4175490" y="2543801"/>
              <a:ext cx="2232053" cy="369332"/>
              <a:chOff x="4175490" y="2559985"/>
              <a:chExt cx="2232053" cy="369332"/>
            </a:xfrm>
          </p:grpSpPr>
          <p:sp>
            <p:nvSpPr>
              <p:cNvPr id="7" name="TextBox 6"/>
              <p:cNvSpPr txBox="1"/>
              <p:nvPr/>
            </p:nvSpPr>
            <p:spPr>
              <a:xfrm>
                <a:off x="4363378" y="2559985"/>
                <a:ext cx="1879169" cy="369332"/>
              </a:xfrm>
              <a:prstGeom prst="rect">
                <a:avLst/>
              </a:prstGeom>
              <a:noFill/>
            </p:spPr>
            <p:txBody>
              <a:bodyPr wrap="none" rtlCol="0">
                <a:spAutoFit/>
              </a:bodyPr>
              <a:lstStyle/>
              <a:p>
                <a:r>
                  <a:rPr lang="en-US" b="1" dirty="0" smtClean="0"/>
                  <a:t>Check Credentials</a:t>
                </a:r>
                <a:endParaRPr lang="en-US" b="1" dirty="0"/>
              </a:p>
            </p:txBody>
          </p:sp>
          <p:cxnSp>
            <p:nvCxnSpPr>
              <p:cNvPr id="15" name="Straight Arrow Connector 14"/>
              <p:cNvCxnSpPr/>
              <p:nvPr/>
            </p:nvCxnSpPr>
            <p:spPr>
              <a:xfrm>
                <a:off x="4175490" y="2929317"/>
                <a:ext cx="22320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4175490" y="3338841"/>
              <a:ext cx="2232053" cy="369332"/>
              <a:chOff x="4175490" y="2874225"/>
              <a:chExt cx="2232053" cy="369332"/>
            </a:xfrm>
          </p:grpSpPr>
          <p:sp>
            <p:nvSpPr>
              <p:cNvPr id="11" name="TextBox 10"/>
              <p:cNvSpPr txBox="1"/>
              <p:nvPr/>
            </p:nvSpPr>
            <p:spPr>
              <a:xfrm>
                <a:off x="4702958" y="2874225"/>
                <a:ext cx="1177117" cy="369332"/>
              </a:xfrm>
              <a:prstGeom prst="rect">
                <a:avLst/>
              </a:prstGeom>
              <a:noFill/>
            </p:spPr>
            <p:txBody>
              <a:bodyPr wrap="none" rtlCol="0">
                <a:spAutoFit/>
              </a:bodyPr>
              <a:lstStyle/>
              <a:p>
                <a:r>
                  <a:rPr lang="en-US" dirty="0" smtClean="0"/>
                  <a:t>Send Facts</a:t>
                </a:r>
                <a:endParaRPr lang="en-US" dirty="0"/>
              </a:p>
            </p:txBody>
          </p:sp>
          <p:cxnSp>
            <p:nvCxnSpPr>
              <p:cNvPr id="18" name="Straight Arrow Connector 17"/>
              <p:cNvCxnSpPr/>
              <p:nvPr/>
            </p:nvCxnSpPr>
            <p:spPr>
              <a:xfrm flipH="1">
                <a:off x="4175490" y="3235769"/>
                <a:ext cx="22320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175490" y="4133881"/>
              <a:ext cx="2232053" cy="369332"/>
              <a:chOff x="4175490" y="3246457"/>
              <a:chExt cx="2232053" cy="369332"/>
            </a:xfrm>
          </p:grpSpPr>
          <p:sp>
            <p:nvSpPr>
              <p:cNvPr id="12" name="TextBox 11"/>
              <p:cNvSpPr txBox="1"/>
              <p:nvPr/>
            </p:nvSpPr>
            <p:spPr>
              <a:xfrm>
                <a:off x="4384248" y="3246457"/>
                <a:ext cx="1814536" cy="369332"/>
              </a:xfrm>
              <a:prstGeom prst="rect">
                <a:avLst/>
              </a:prstGeom>
              <a:noFill/>
            </p:spPr>
            <p:txBody>
              <a:bodyPr wrap="none" rtlCol="0">
                <a:spAutoFit/>
              </a:bodyPr>
              <a:lstStyle/>
              <a:p>
                <a:r>
                  <a:rPr lang="en-US" dirty="0" smtClean="0"/>
                  <a:t>Returns “catalog”</a:t>
                </a:r>
                <a:endParaRPr lang="en-US" dirty="0"/>
              </a:p>
            </p:txBody>
          </p:sp>
          <p:cxnSp>
            <p:nvCxnSpPr>
              <p:cNvPr id="21" name="Straight Arrow Connector 20"/>
              <p:cNvCxnSpPr/>
              <p:nvPr/>
            </p:nvCxnSpPr>
            <p:spPr>
              <a:xfrm>
                <a:off x="4175490" y="3615789"/>
                <a:ext cx="22320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175490" y="4928920"/>
              <a:ext cx="2232053" cy="371363"/>
              <a:chOff x="4175490" y="4872276"/>
              <a:chExt cx="2232053" cy="371363"/>
            </a:xfrm>
          </p:grpSpPr>
          <p:sp>
            <p:nvSpPr>
              <p:cNvPr id="13" name="TextBox 12"/>
              <p:cNvSpPr txBox="1"/>
              <p:nvPr/>
            </p:nvSpPr>
            <p:spPr>
              <a:xfrm>
                <a:off x="4520344" y="4872276"/>
                <a:ext cx="1542345" cy="369332"/>
              </a:xfrm>
              <a:prstGeom prst="rect">
                <a:avLst/>
              </a:prstGeom>
              <a:noFill/>
            </p:spPr>
            <p:txBody>
              <a:bodyPr wrap="none" rtlCol="0">
                <a:spAutoFit/>
              </a:bodyPr>
              <a:lstStyle/>
              <a:p>
                <a:r>
                  <a:rPr lang="en-US" dirty="0" smtClean="0"/>
                  <a:t>Report Results</a:t>
                </a:r>
                <a:endParaRPr lang="en-US" dirty="0"/>
              </a:p>
            </p:txBody>
          </p:sp>
          <p:cxnSp>
            <p:nvCxnSpPr>
              <p:cNvPr id="24" name="Straight Arrow Connector 23"/>
              <p:cNvCxnSpPr/>
              <p:nvPr/>
            </p:nvCxnSpPr>
            <p:spPr>
              <a:xfrm flipH="1">
                <a:off x="4175490" y="5243639"/>
                <a:ext cx="22320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3192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 Environments</a:t>
            </a:r>
            <a:endParaRPr lang="en-US" dirty="0"/>
          </a:p>
        </p:txBody>
      </p:sp>
      <p:sp>
        <p:nvSpPr>
          <p:cNvPr id="3" name="Content Placeholder 2"/>
          <p:cNvSpPr>
            <a:spLocks noGrp="1"/>
          </p:cNvSpPr>
          <p:nvPr>
            <p:ph sz="half" idx="1"/>
          </p:nvPr>
        </p:nvSpPr>
        <p:spPr>
          <a:xfrm>
            <a:off x="1981200" y="1981200"/>
            <a:ext cx="4528930" cy="4480560"/>
          </a:xfrm>
        </p:spPr>
        <p:txBody>
          <a:bodyPr>
            <a:normAutofit fontScale="55000" lnSpcReduction="20000"/>
          </a:bodyPr>
          <a:lstStyle/>
          <a:p>
            <a:r>
              <a:rPr lang="en-US" b="1" dirty="0" smtClean="0"/>
              <a:t>Puppet</a:t>
            </a:r>
            <a:r>
              <a:rPr lang="en-US" dirty="0" smtClean="0"/>
              <a:t> </a:t>
            </a:r>
            <a:r>
              <a:rPr lang="en-US" b="1" dirty="0" smtClean="0"/>
              <a:t>master</a:t>
            </a:r>
            <a:r>
              <a:rPr lang="en-US" dirty="0" smtClean="0"/>
              <a:t>(s)/</a:t>
            </a:r>
            <a:r>
              <a:rPr lang="en-US" b="1" dirty="0" smtClean="0"/>
              <a:t>agents</a:t>
            </a:r>
            <a:r>
              <a:rPr lang="en-US" dirty="0" smtClean="0"/>
              <a:t> can be configured using the `</a:t>
            </a:r>
            <a:r>
              <a:rPr lang="en-US" i="1" dirty="0" smtClean="0"/>
              <a:t>environment</a:t>
            </a:r>
            <a:r>
              <a:rPr lang="en-US" dirty="0" smtClean="0"/>
              <a:t>` and `</a:t>
            </a:r>
            <a:r>
              <a:rPr lang="en-US" i="1" dirty="0" smtClean="0"/>
              <a:t>modulepath</a:t>
            </a:r>
            <a:r>
              <a:rPr lang="en-US" dirty="0" smtClean="0"/>
              <a:t>` flags in the `</a:t>
            </a:r>
            <a:r>
              <a:rPr lang="en-US" b="1" i="1" dirty="0" smtClean="0"/>
              <a:t>$confdir/puppet.conf</a:t>
            </a:r>
            <a:r>
              <a:rPr lang="en-US" dirty="0" smtClean="0"/>
              <a:t>`</a:t>
            </a:r>
          </a:p>
          <a:p>
            <a:r>
              <a:rPr lang="en-US" dirty="0" smtClean="0"/>
              <a:t>You can use a single </a:t>
            </a:r>
            <a:r>
              <a:rPr lang="en-US" b="1" dirty="0" smtClean="0"/>
              <a:t>Puppet</a:t>
            </a:r>
            <a:r>
              <a:rPr lang="en-US" dirty="0" smtClean="0"/>
              <a:t> </a:t>
            </a:r>
            <a:r>
              <a:rPr lang="en-US" b="1" dirty="0" smtClean="0"/>
              <a:t>master</a:t>
            </a:r>
            <a:r>
              <a:rPr lang="en-US" dirty="0" smtClean="0"/>
              <a:t> to serve multiple isolated </a:t>
            </a:r>
            <a:r>
              <a:rPr lang="en-US" b="1" dirty="0" smtClean="0"/>
              <a:t>configurations</a:t>
            </a:r>
            <a:r>
              <a:rPr lang="en-US" dirty="0" smtClean="0"/>
              <a:t>.</a:t>
            </a:r>
          </a:p>
          <a:p>
            <a:pPr lvl="1"/>
            <a:r>
              <a:rPr lang="en-US" dirty="0" smtClean="0"/>
              <a:t>This allows a method to test </a:t>
            </a:r>
            <a:r>
              <a:rPr lang="en-US" b="1" dirty="0" smtClean="0"/>
              <a:t>configuration</a:t>
            </a:r>
            <a:r>
              <a:rPr lang="en-US" dirty="0" smtClean="0"/>
              <a:t> changes prior to them making it into a production </a:t>
            </a:r>
            <a:r>
              <a:rPr lang="en-US" b="1" dirty="0" smtClean="0"/>
              <a:t>cluster</a:t>
            </a:r>
            <a:r>
              <a:rPr lang="en-US" dirty="0" smtClean="0"/>
              <a:t> and wreaking havoc.</a:t>
            </a:r>
          </a:p>
          <a:p>
            <a:pPr lvl="1"/>
            <a:r>
              <a:rPr lang="en-US" dirty="0" smtClean="0"/>
              <a:t>Used to isolate different sets of </a:t>
            </a:r>
            <a:r>
              <a:rPr lang="en-US" b="1" dirty="0" smtClean="0"/>
              <a:t>machines</a:t>
            </a:r>
            <a:r>
              <a:rPr lang="en-US" dirty="0" smtClean="0"/>
              <a:t>, </a:t>
            </a:r>
            <a:endParaRPr lang="en-US" dirty="0"/>
          </a:p>
          <a:p>
            <a:pPr lvl="2"/>
            <a:r>
              <a:rPr lang="en-US" dirty="0" smtClean="0"/>
              <a:t>Changes </a:t>
            </a:r>
            <a:r>
              <a:rPr lang="en-US" dirty="0" smtClean="0"/>
              <a:t>made to the ‘</a:t>
            </a:r>
            <a:r>
              <a:rPr lang="en-US" i="1" dirty="0" smtClean="0"/>
              <a:t>web server</a:t>
            </a:r>
            <a:r>
              <a:rPr lang="en-US" dirty="0" smtClean="0"/>
              <a:t>’ </a:t>
            </a:r>
            <a:r>
              <a:rPr lang="en-US" b="1" dirty="0" smtClean="0"/>
              <a:t>environment</a:t>
            </a:r>
            <a:r>
              <a:rPr lang="en-US" dirty="0" smtClean="0"/>
              <a:t> don’t get applied to </a:t>
            </a:r>
            <a:r>
              <a:rPr lang="en-US" b="1" dirty="0" smtClean="0"/>
              <a:t>machines</a:t>
            </a:r>
            <a:r>
              <a:rPr lang="en-US" dirty="0" smtClean="0"/>
              <a:t> that don’t need that </a:t>
            </a:r>
            <a:r>
              <a:rPr lang="en-US" b="1" dirty="0" smtClean="0"/>
              <a:t>configuration</a:t>
            </a:r>
            <a:r>
              <a:rPr lang="en-US" dirty="0" smtClean="0"/>
              <a:t>.</a:t>
            </a:r>
          </a:p>
          <a:p>
            <a:pPr lvl="1"/>
            <a:r>
              <a:rPr lang="en-US" dirty="0"/>
              <a:t>There are four forbidden environment names:</a:t>
            </a:r>
          </a:p>
          <a:p>
            <a:pPr lvl="2"/>
            <a:r>
              <a:rPr lang="en-US" dirty="0"/>
              <a:t>main, master, agent, </a:t>
            </a:r>
            <a:r>
              <a:rPr lang="en-US" dirty="0" smtClean="0"/>
              <a:t>user</a:t>
            </a:r>
          </a:p>
          <a:p>
            <a:r>
              <a:rPr lang="en-US" dirty="0" smtClean="0"/>
              <a:t>To </a:t>
            </a:r>
            <a:r>
              <a:rPr lang="en-US" dirty="0"/>
              <a:t>set an </a:t>
            </a:r>
            <a:r>
              <a:rPr lang="en-US" b="1" dirty="0"/>
              <a:t>environment</a:t>
            </a:r>
            <a:r>
              <a:rPr lang="en-US" dirty="0"/>
              <a:t> </a:t>
            </a:r>
            <a:r>
              <a:rPr lang="en-US" b="1" dirty="0"/>
              <a:t>agent-side</a:t>
            </a:r>
            <a:r>
              <a:rPr lang="en-US" dirty="0"/>
              <a:t>, </a:t>
            </a:r>
            <a:endParaRPr lang="en-US" dirty="0" smtClean="0"/>
          </a:p>
          <a:p>
            <a:pPr lvl="1"/>
            <a:r>
              <a:rPr lang="en-US" dirty="0"/>
              <a:t>S</a:t>
            </a:r>
            <a:r>
              <a:rPr lang="en-US" dirty="0" smtClean="0"/>
              <a:t>pecify </a:t>
            </a:r>
            <a:r>
              <a:rPr lang="en-US" dirty="0"/>
              <a:t>the </a:t>
            </a:r>
            <a:r>
              <a:rPr lang="en-US" b="1" dirty="0"/>
              <a:t>environment</a:t>
            </a:r>
            <a:r>
              <a:rPr lang="en-US" dirty="0"/>
              <a:t> setting in either the </a:t>
            </a:r>
            <a:r>
              <a:rPr lang="en-US" i="1" dirty="0"/>
              <a:t>[agent]</a:t>
            </a:r>
            <a:r>
              <a:rPr lang="en-US" dirty="0"/>
              <a:t> or </a:t>
            </a:r>
            <a:r>
              <a:rPr lang="en-US" i="1" dirty="0"/>
              <a:t>[main]</a:t>
            </a:r>
            <a:r>
              <a:rPr lang="en-US" dirty="0"/>
              <a:t> block of </a:t>
            </a:r>
            <a:r>
              <a:rPr lang="en-US" i="1" dirty="0"/>
              <a:t>puppet.conf</a:t>
            </a:r>
            <a:r>
              <a:rPr lang="en-US" dirty="0" smtClean="0"/>
              <a:t>.</a:t>
            </a:r>
          </a:p>
          <a:p>
            <a:r>
              <a:rPr lang="en-US" dirty="0"/>
              <a:t>As with any config setting, you can also temporarily set it with a command line </a:t>
            </a:r>
            <a:r>
              <a:rPr lang="en-US" dirty="0" smtClean="0"/>
              <a:t>option.</a:t>
            </a:r>
          </a:p>
          <a:p>
            <a:r>
              <a:rPr lang="en-US" dirty="0"/>
              <a:t>The </a:t>
            </a:r>
            <a:r>
              <a:rPr lang="en-US" i="1" dirty="0"/>
              <a:t>$environment </a:t>
            </a:r>
            <a:r>
              <a:rPr lang="en-US" dirty="0"/>
              <a:t>variable should only rarely be necessary, but it’s there if you need it</a:t>
            </a:r>
            <a:r>
              <a:rPr lang="en-US" dirty="0" smtClean="0"/>
              <a:t>.</a:t>
            </a:r>
            <a:endParaRPr lang="en-US" dirty="0"/>
          </a:p>
        </p:txBody>
      </p:sp>
      <p:sp>
        <p:nvSpPr>
          <p:cNvPr id="4" name="Content Placeholder 3"/>
          <p:cNvSpPr>
            <a:spLocks noGrp="1"/>
          </p:cNvSpPr>
          <p:nvPr>
            <p:ph sz="half" idx="2"/>
          </p:nvPr>
        </p:nvSpPr>
        <p:spPr>
          <a:xfrm>
            <a:off x="6821560" y="3011564"/>
            <a:ext cx="5075688" cy="3450196"/>
          </a:xfrm>
          <a:effectLst>
            <a:outerShdw blurRad="50800" dist="635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Autofit/>
          </a:bodyPr>
          <a:lstStyle/>
          <a:p>
            <a:pPr marL="0" indent="0">
              <a:buNone/>
            </a:pPr>
            <a:r>
              <a:rPr lang="en-US" sz="1050" b="1" i="1" dirty="0" smtClean="0">
                <a:solidFill>
                  <a:schemeClr val="tx1"/>
                </a:solidFill>
                <a:latin typeface="Courier New" panose="02070309020205020404" pitchFamily="49" charset="0"/>
                <a:cs typeface="Courier New" panose="02070309020205020404" pitchFamily="49" charset="0"/>
              </a:rPr>
              <a:t># $confdir/puppet.conf </a:t>
            </a:r>
            <a:r>
              <a:rPr lang="en-US" sz="1050" b="1" dirty="0" smtClean="0">
                <a:solidFill>
                  <a:schemeClr val="tx1"/>
                </a:solidFill>
                <a:latin typeface="Courier New" panose="02070309020205020404" pitchFamily="49" charset="0"/>
                <a:cs typeface="Courier New" panose="02070309020205020404" pitchFamily="49" charset="0"/>
              </a:rPr>
              <a:t/>
            </a:r>
            <a:br>
              <a:rPr lang="en-US" sz="1050" b="1"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r>
              <a:rPr lang="en-US" sz="1050" dirty="0">
                <a:solidFill>
                  <a:schemeClr val="tx1"/>
                </a:solidFill>
                <a:latin typeface="Courier New" panose="02070309020205020404" pitchFamily="49" charset="0"/>
                <a:cs typeface="Courier New" panose="02070309020205020404" pitchFamily="49" charset="0"/>
              </a:rPr>
              <a:t>master] </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modulepath </a:t>
            </a:r>
            <a:r>
              <a:rPr lang="en-US" sz="1050" dirty="0">
                <a:solidFill>
                  <a:schemeClr val="tx1"/>
                </a:solidFill>
                <a:latin typeface="Courier New" panose="02070309020205020404" pitchFamily="49" charset="0"/>
                <a:cs typeface="Courier New" panose="02070309020205020404" pitchFamily="49" charset="0"/>
              </a:rPr>
              <a:t>= $confdir/environments/$environment/modules:$confdir/modules </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manifest </a:t>
            </a:r>
            <a:r>
              <a:rPr lang="en-US" sz="1050" dirty="0">
                <a:solidFill>
                  <a:schemeClr val="tx1"/>
                </a:solidFill>
                <a:latin typeface="Courier New" panose="02070309020205020404" pitchFamily="49" charset="0"/>
                <a:cs typeface="Courier New" panose="02070309020205020404" pitchFamily="49" charset="0"/>
              </a:rPr>
              <a:t>= $confdir/manifests/unknown_environment.pp </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r>
              <a:rPr lang="en-US" sz="1050" dirty="0">
                <a:solidFill>
                  <a:schemeClr val="tx1"/>
                </a:solidFill>
                <a:latin typeface="Courier New" panose="02070309020205020404" pitchFamily="49" charset="0"/>
                <a:cs typeface="Courier New" panose="02070309020205020404" pitchFamily="49" charset="0"/>
              </a:rPr>
              <a:t>production] </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manifest </a:t>
            </a:r>
            <a:r>
              <a:rPr lang="en-US" sz="1050" dirty="0">
                <a:solidFill>
                  <a:schemeClr val="tx1"/>
                </a:solidFill>
                <a:latin typeface="Courier New" panose="02070309020205020404" pitchFamily="49" charset="0"/>
                <a:cs typeface="Courier New" panose="02070309020205020404" pitchFamily="49" charset="0"/>
              </a:rPr>
              <a:t>= $confdir/manifests/site.pp </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r>
              <a:rPr lang="en-US" sz="1050" dirty="0">
                <a:solidFill>
                  <a:schemeClr val="tx1"/>
                </a:solidFill>
                <a:latin typeface="Courier New" panose="02070309020205020404" pitchFamily="49" charset="0"/>
                <a:cs typeface="Courier New" panose="02070309020205020404" pitchFamily="49" charset="0"/>
              </a:rPr>
              <a:t>dev] </a:t>
            </a:r>
            <a:br>
              <a:rPr lang="en-US" sz="1050" dirty="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manifest </a:t>
            </a:r>
            <a:r>
              <a:rPr lang="en-US" sz="1050" dirty="0">
                <a:solidFill>
                  <a:schemeClr val="tx1"/>
                </a:solidFill>
                <a:latin typeface="Courier New" panose="02070309020205020404" pitchFamily="49" charset="0"/>
                <a:cs typeface="Courier New" panose="02070309020205020404" pitchFamily="49" charset="0"/>
              </a:rPr>
              <a:t>= $</a:t>
            </a:r>
            <a:r>
              <a:rPr lang="en-US" sz="1050" dirty="0" smtClean="0">
                <a:solidFill>
                  <a:schemeClr val="tx1"/>
                </a:solidFill>
                <a:latin typeface="Courier New" panose="02070309020205020404" pitchFamily="49" charset="0"/>
                <a:cs typeface="Courier New" panose="02070309020205020404" pitchFamily="49" charset="0"/>
              </a:rPr>
              <a:t>confdir/manifests/site.pp</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[agent</a:t>
            </a:r>
            <a:r>
              <a:rPr lang="en-US" sz="1050" dirty="0">
                <a:solidFill>
                  <a:schemeClr val="tx1"/>
                </a:solidFill>
                <a:latin typeface="Courier New" panose="02070309020205020404" pitchFamily="49" charset="0"/>
                <a:cs typeface="Courier New" panose="02070309020205020404" pitchFamily="49" charset="0"/>
              </a:rPr>
              <a:t>] </a:t>
            </a:r>
            <a:br>
              <a:rPr lang="en-US" sz="1050" dirty="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environment </a:t>
            </a:r>
            <a:r>
              <a:rPr lang="en-US" sz="1050" dirty="0">
                <a:solidFill>
                  <a:schemeClr val="tx1"/>
                </a:solidFill>
                <a:latin typeface="Courier New" panose="02070309020205020404" pitchFamily="49" charset="0"/>
                <a:cs typeface="Courier New" panose="02070309020205020404" pitchFamily="49" charset="0"/>
              </a:rPr>
              <a:t>= dev</a:t>
            </a:r>
            <a:endParaRPr lang="en-US" sz="1050" dirty="0" smtClean="0">
              <a:solidFill>
                <a:schemeClr val="tx1"/>
              </a:solidFill>
              <a:latin typeface="Courier New" panose="02070309020205020404" pitchFamily="49" charset="0"/>
              <a:cs typeface="Courier New" panose="02070309020205020404" pitchFamily="49" charset="0"/>
            </a:endParaRPr>
          </a:p>
          <a:p>
            <a:pPr marL="0" indent="0">
              <a:buNone/>
            </a:pPr>
            <a:r>
              <a:rPr lang="en-US" sz="1050" b="1" i="1"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a:t>
            </a:r>
            <a:r>
              <a:rPr lang="en-US" sz="1050" b="1" i="1" dirty="0" err="1"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root@agent</a:t>
            </a:r>
            <a:r>
              <a:rPr lang="en-US" sz="1050" b="1" i="1"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 ~]</a:t>
            </a:r>
            <a:r>
              <a:rPr lang="en-US" sz="1050" b="1" i="1" dirty="0" smtClean="0">
                <a:solidFill>
                  <a:schemeClr val="tx1"/>
                </a:solidFill>
                <a:latin typeface="Courier New" panose="02070309020205020404" pitchFamily="49" charset="0"/>
                <a:cs typeface="Courier New" panose="02070309020205020404" pitchFamily="49" charset="0"/>
              </a:rPr>
              <a:t># </a:t>
            </a:r>
            <a:r>
              <a:rPr lang="en-US" sz="1050" b="1" i="1" dirty="0">
                <a:solidFill>
                  <a:schemeClr val="tx1"/>
                </a:solidFill>
                <a:latin typeface="Courier New" panose="02070309020205020404" pitchFamily="49" charset="0"/>
                <a:cs typeface="Courier New" panose="02070309020205020404" pitchFamily="49" charset="0"/>
              </a:rPr>
              <a:t>puppet agent --environment dev</a:t>
            </a:r>
          </a:p>
        </p:txBody>
      </p:sp>
      <p:sp>
        <p:nvSpPr>
          <p:cNvPr id="9" name="Content Placeholder 4"/>
          <p:cNvSpPr txBox="1">
            <a:spLocks/>
          </p:cNvSpPr>
          <p:nvPr/>
        </p:nvSpPr>
        <p:spPr>
          <a:xfrm>
            <a:off x="6781800" y="1981200"/>
            <a:ext cx="4572000" cy="161485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b="1" i="1" u="sng" dirty="0" smtClean="0"/>
              <a:t>Extra Resources</a:t>
            </a:r>
            <a:endParaRPr lang="en-US" b="1" i="1" u="sng" dirty="0" smtClean="0">
              <a:hlinkClick r:id="rId3"/>
            </a:endParaRPr>
          </a:p>
          <a:p>
            <a:r>
              <a:rPr lang="en-US" sz="2000" dirty="0">
                <a:hlinkClick r:id="rId4"/>
              </a:rPr>
              <a:t>Puppet Environment </a:t>
            </a:r>
            <a:r>
              <a:rPr lang="en-US" sz="2000" dirty="0" smtClean="0">
                <a:hlinkClick r:id="rId4"/>
              </a:rPr>
              <a:t>Caveats</a:t>
            </a:r>
            <a:endParaRPr lang="en-US" sz="2000" dirty="0"/>
          </a:p>
        </p:txBody>
      </p:sp>
    </p:spTree>
    <p:extLst>
      <p:ext uri="{BB962C8B-B14F-4D97-AF65-F5344CB8AC3E}">
        <p14:creationId xmlns:p14="http://schemas.microsoft.com/office/powerpoint/2010/main" val="409683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 Facts &amp; Using Facter</a:t>
            </a:r>
            <a:endParaRPr lang="en-US" dirty="0"/>
          </a:p>
        </p:txBody>
      </p:sp>
      <p:sp>
        <p:nvSpPr>
          <p:cNvPr id="3" name="Content Placeholder 2"/>
          <p:cNvSpPr>
            <a:spLocks noGrp="1"/>
          </p:cNvSpPr>
          <p:nvPr>
            <p:ph sz="half" idx="1"/>
          </p:nvPr>
        </p:nvSpPr>
        <p:spPr/>
        <p:txBody>
          <a:bodyPr>
            <a:normAutofit fontScale="92500"/>
          </a:bodyPr>
          <a:lstStyle/>
          <a:p>
            <a:r>
              <a:rPr lang="en-US" dirty="0" smtClean="0"/>
              <a:t>Uses </a:t>
            </a:r>
            <a:r>
              <a:rPr lang="en-US" b="1" dirty="0" smtClean="0"/>
              <a:t>facter</a:t>
            </a:r>
            <a:r>
              <a:rPr lang="en-US" dirty="0" smtClean="0"/>
              <a:t> to gather information about the </a:t>
            </a:r>
            <a:r>
              <a:rPr lang="en-US" b="1" dirty="0" smtClean="0"/>
              <a:t>host</a:t>
            </a:r>
            <a:r>
              <a:rPr lang="en-US" dirty="0" smtClean="0"/>
              <a:t> system.</a:t>
            </a:r>
          </a:p>
          <a:p>
            <a:pPr lvl="0"/>
            <a:r>
              <a:rPr lang="en-US" dirty="0" smtClean="0">
                <a:solidFill>
                  <a:srgbClr val="444444"/>
                </a:solidFill>
              </a:rPr>
              <a:t>Run</a:t>
            </a:r>
            <a:r>
              <a:rPr lang="en-US" dirty="0">
                <a:solidFill>
                  <a:srgbClr val="444444"/>
                </a:solidFill>
              </a:rPr>
              <a:t> </a:t>
            </a:r>
            <a:r>
              <a:rPr lang="en-US" dirty="0" smtClean="0">
                <a:solidFill>
                  <a:srgbClr val="444444"/>
                </a:solidFill>
              </a:rPr>
              <a:t>`</a:t>
            </a:r>
            <a:r>
              <a:rPr lang="en-US" i="1" dirty="0" smtClean="0">
                <a:solidFill>
                  <a:srgbClr val="444444"/>
                </a:solidFill>
                <a:cs typeface="Consolas" panose="020B0609020204030204" pitchFamily="49" charset="0"/>
              </a:rPr>
              <a:t>facter -p`</a:t>
            </a:r>
            <a:r>
              <a:rPr lang="en-US" dirty="0">
                <a:solidFill>
                  <a:srgbClr val="444444"/>
                </a:solidFill>
              </a:rPr>
              <a:t> on one of your </a:t>
            </a:r>
            <a:r>
              <a:rPr lang="en-US" b="1" dirty="0">
                <a:solidFill>
                  <a:srgbClr val="444444"/>
                </a:solidFill>
              </a:rPr>
              <a:t>nodes</a:t>
            </a:r>
            <a:r>
              <a:rPr lang="en-US" dirty="0">
                <a:solidFill>
                  <a:srgbClr val="444444"/>
                </a:solidFill>
              </a:rPr>
              <a:t> to get a complete report of the </a:t>
            </a:r>
            <a:r>
              <a:rPr lang="en-US" b="1" dirty="0">
                <a:solidFill>
                  <a:srgbClr val="444444"/>
                </a:solidFill>
              </a:rPr>
              <a:t>facts</a:t>
            </a:r>
            <a:r>
              <a:rPr lang="en-US" dirty="0">
                <a:solidFill>
                  <a:srgbClr val="444444"/>
                </a:solidFill>
              </a:rPr>
              <a:t> that </a:t>
            </a:r>
            <a:r>
              <a:rPr lang="en-US" b="1" dirty="0">
                <a:solidFill>
                  <a:srgbClr val="444444"/>
                </a:solidFill>
              </a:rPr>
              <a:t>node</a:t>
            </a:r>
            <a:r>
              <a:rPr lang="en-US" dirty="0">
                <a:solidFill>
                  <a:srgbClr val="444444"/>
                </a:solidFill>
              </a:rPr>
              <a:t> will report to the </a:t>
            </a:r>
            <a:r>
              <a:rPr lang="en-US" b="1" dirty="0">
                <a:solidFill>
                  <a:srgbClr val="444444"/>
                </a:solidFill>
              </a:rPr>
              <a:t>master</a:t>
            </a:r>
            <a:r>
              <a:rPr lang="en-US" dirty="0">
                <a:solidFill>
                  <a:srgbClr val="444444"/>
                </a:solidFill>
              </a:rPr>
              <a:t>.</a:t>
            </a:r>
          </a:p>
          <a:p>
            <a:r>
              <a:rPr lang="en-US" dirty="0" smtClean="0"/>
              <a:t>All </a:t>
            </a:r>
            <a:r>
              <a:rPr lang="en-US" b="1" dirty="0"/>
              <a:t>facts</a:t>
            </a:r>
            <a:r>
              <a:rPr lang="en-US" dirty="0"/>
              <a:t> are strings, and all non-empty strings </a:t>
            </a:r>
            <a:r>
              <a:rPr lang="en-US" dirty="0" smtClean="0"/>
              <a:t>- including </a:t>
            </a:r>
            <a:r>
              <a:rPr lang="en-US" dirty="0"/>
              <a:t>the string </a:t>
            </a:r>
            <a:r>
              <a:rPr lang="en-US" dirty="0" smtClean="0"/>
              <a:t>“false” - </a:t>
            </a:r>
            <a:r>
              <a:rPr lang="en-US" dirty="0"/>
              <a:t>are true. </a:t>
            </a:r>
            <a:endParaRPr lang="en-US" dirty="0" smtClean="0"/>
          </a:p>
          <a:p>
            <a:pPr lvl="1"/>
            <a:r>
              <a:rPr lang="en-US" dirty="0" smtClean="0"/>
              <a:t>This </a:t>
            </a:r>
            <a:r>
              <a:rPr lang="en-US" dirty="0"/>
              <a:t>means that </a:t>
            </a:r>
            <a:r>
              <a:rPr lang="en-US" b="1" dirty="0"/>
              <a:t>facts</a:t>
            </a:r>
            <a:r>
              <a:rPr lang="en-US" dirty="0"/>
              <a:t> that are “false” need to be transformed before </a:t>
            </a:r>
            <a:r>
              <a:rPr lang="en-US" b="1" dirty="0"/>
              <a:t>Puppet</a:t>
            </a:r>
            <a:r>
              <a:rPr lang="en-US" dirty="0"/>
              <a:t> will treat them as false</a:t>
            </a:r>
            <a:r>
              <a:rPr lang="en-US" dirty="0" smtClean="0"/>
              <a:t>.</a:t>
            </a:r>
          </a:p>
        </p:txBody>
      </p:sp>
      <p:sp>
        <p:nvSpPr>
          <p:cNvPr id="5" name="Content Placeholder 4"/>
          <p:cNvSpPr>
            <a:spLocks noGrp="1"/>
          </p:cNvSpPr>
          <p:nvPr>
            <p:ph sz="half" idx="2"/>
          </p:nvPr>
        </p:nvSpPr>
        <p:spPr>
          <a:xfrm>
            <a:off x="6781800" y="1981200"/>
            <a:ext cx="4572000" cy="1614854"/>
          </a:xfrm>
        </p:spPr>
        <p:txBody>
          <a:bodyPr>
            <a:normAutofit fontScale="92500"/>
          </a:bodyPr>
          <a:lstStyle/>
          <a:p>
            <a:pPr marL="0" indent="0">
              <a:buNone/>
            </a:pPr>
            <a:r>
              <a:rPr lang="en-US" b="1" i="1" u="sng" dirty="0" smtClean="0"/>
              <a:t>Extra Resources</a:t>
            </a:r>
            <a:endParaRPr lang="en-US" b="1" i="1" u="sng" dirty="0" smtClean="0">
              <a:hlinkClick r:id="rId3"/>
            </a:endParaRPr>
          </a:p>
          <a:p>
            <a:r>
              <a:rPr lang="en-US" sz="1900" dirty="0" smtClean="0">
                <a:hlinkClick r:id="rId3"/>
              </a:rPr>
              <a:t>Complete </a:t>
            </a:r>
            <a:r>
              <a:rPr lang="en-US" sz="1900" dirty="0">
                <a:hlinkClick r:id="rId3"/>
              </a:rPr>
              <a:t>list of built-in </a:t>
            </a:r>
            <a:r>
              <a:rPr lang="en-US" sz="1900" dirty="0" smtClean="0">
                <a:hlinkClick r:id="rId3"/>
              </a:rPr>
              <a:t>facts</a:t>
            </a:r>
            <a:endParaRPr lang="en-US" sz="1900" dirty="0"/>
          </a:p>
          <a:p>
            <a:r>
              <a:rPr lang="en-US" sz="1900" dirty="0" smtClean="0">
                <a:hlinkClick r:id="rId4"/>
              </a:rPr>
              <a:t>Guide to </a:t>
            </a:r>
            <a:r>
              <a:rPr lang="en-US" sz="1900" dirty="0">
                <a:hlinkClick r:id="rId4"/>
              </a:rPr>
              <a:t>writing custom </a:t>
            </a:r>
            <a:r>
              <a:rPr lang="en-US" sz="1900" dirty="0" smtClean="0">
                <a:hlinkClick r:id="rId4"/>
              </a:rPr>
              <a:t>facts</a:t>
            </a:r>
            <a:endParaRPr lang="en-US" sz="1900" dirty="0"/>
          </a:p>
        </p:txBody>
      </p:sp>
      <p:sp>
        <p:nvSpPr>
          <p:cNvPr id="8" name="Rectangle 5"/>
          <p:cNvSpPr>
            <a:spLocks noChangeArrowheads="1"/>
          </p:cNvSpPr>
          <p:nvPr/>
        </p:nvSpPr>
        <p:spPr bwMode="auto">
          <a:xfrm>
            <a:off x="-2242868" y="1397241"/>
            <a:ext cx="40076" cy="13849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900" b="0" i="0" u="none" strike="noStrike" cap="none" normalizeH="0" baseline="0" dirty="0" smtClean="0">
              <a:ln>
                <a:noFill/>
              </a:ln>
              <a:solidFill>
                <a:srgbClr val="444444"/>
              </a:solidFill>
              <a:effectLst/>
              <a:latin typeface="Lucida Grande"/>
            </a:endParaRPr>
          </a:p>
        </p:txBody>
      </p:sp>
      <p:sp>
        <p:nvSpPr>
          <p:cNvPr id="7" name="TextBox 6"/>
          <p:cNvSpPr txBox="1"/>
          <p:nvPr/>
        </p:nvSpPr>
        <p:spPr>
          <a:xfrm>
            <a:off x="6871008" y="3441739"/>
            <a:ext cx="4598749" cy="2769989"/>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lIns="182880" tIns="91440" rIns="182880" bIns="91440" rtlCol="0">
            <a:spAutoFit/>
          </a:bodyPr>
          <a:lstStyle/>
          <a:p>
            <a:r>
              <a:rPr lang="en-US" sz="1050" b="1" i="1"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a:t>
            </a:r>
            <a:r>
              <a:rPr lang="en-US" sz="1050" b="1" i="1" dirty="0" err="1"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root@agent</a:t>
            </a:r>
            <a:r>
              <a:rPr lang="en-US" sz="1050" b="1" i="1"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 ~]# facter </a:t>
            </a:r>
            <a:r>
              <a:rPr lang="en-US" sz="1050" b="1" i="1"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–p</a:t>
            </a:r>
          </a:p>
          <a:p>
            <a:r>
              <a:rPr lang="en-US" sz="1050" i="1"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a:t>
            </a:r>
            <a:endParaRPr lang="en-US" sz="1050" i="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endParaRPr>
          </a:p>
          <a:p>
            <a:r>
              <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facterversion =&gt; 1.6.10</a:t>
            </a:r>
          </a:p>
          <a:p>
            <a:r>
              <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fqdn =&gt; learn.localdomain</a:t>
            </a:r>
          </a:p>
          <a:p>
            <a:r>
              <a:rPr lang="en-US" sz="1050"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kernel </a:t>
            </a:r>
            <a:r>
              <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=&gt; Linux</a:t>
            </a:r>
          </a:p>
          <a:p>
            <a:r>
              <a:rPr lang="en-US" sz="1050"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kernelrelease </a:t>
            </a:r>
            <a:r>
              <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=&gt; 2.6.18-274.el5</a:t>
            </a:r>
          </a:p>
          <a:p>
            <a:r>
              <a:rPr lang="en-US" sz="1050"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operatingsystem </a:t>
            </a:r>
            <a:r>
              <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=&gt; CentOS</a:t>
            </a:r>
          </a:p>
          <a:p>
            <a:r>
              <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operatingsystemrelease =&gt; 5.7</a:t>
            </a:r>
          </a:p>
          <a:p>
            <a:r>
              <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osfamily =&gt; RedHat</a:t>
            </a:r>
          </a:p>
          <a:p>
            <a:r>
              <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ipaddress =&gt; </a:t>
            </a:r>
            <a:r>
              <a:rPr lang="en-US" sz="1050"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172.21.44.173</a:t>
            </a:r>
          </a:p>
          <a:p>
            <a:r>
              <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memoryfree =&gt; 315.25 </a:t>
            </a:r>
            <a:r>
              <a:rPr lang="en-US" sz="1050"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MB</a:t>
            </a:r>
          </a:p>
          <a:p>
            <a:r>
              <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pe_version =&gt; </a:t>
            </a:r>
            <a:r>
              <a:rPr lang="en-US" sz="1050"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2.7.0</a:t>
            </a:r>
          </a:p>
          <a:p>
            <a:r>
              <a:rPr lang="pt-BR"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processor0 =&gt; Intel(R) Core(TM) i7-3520M CPU @ </a:t>
            </a:r>
            <a:r>
              <a:rPr lang="pt-BR" sz="1050"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2.90GHz</a:t>
            </a:r>
          </a:p>
          <a:p>
            <a:r>
              <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uptime =&gt; 3 days</a:t>
            </a:r>
          </a:p>
          <a:p>
            <a:r>
              <a:rPr lang="en-US" sz="1050" dirty="0" smtClean="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a:t>
            </a:r>
            <a:endParaRPr lang="en-US" sz="1050"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endParaRPr>
          </a:p>
        </p:txBody>
      </p:sp>
    </p:spTree>
    <p:extLst>
      <p:ext uri="{BB962C8B-B14F-4D97-AF65-F5344CB8AC3E}">
        <p14:creationId xmlns:p14="http://schemas.microsoft.com/office/powerpoint/2010/main" val="257568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Puppet Configuration Run Diagram</a:t>
            </a:r>
            <a:endParaRPr lang="en-US" sz="4200" dirty="0"/>
          </a:p>
        </p:txBody>
      </p:sp>
      <p:grpSp>
        <p:nvGrpSpPr>
          <p:cNvPr id="27" name="Group 26"/>
          <p:cNvGrpSpPr/>
          <p:nvPr/>
        </p:nvGrpSpPr>
        <p:grpSpPr>
          <a:xfrm>
            <a:off x="3062162" y="2639341"/>
            <a:ext cx="6067677" cy="2994054"/>
            <a:chOff x="2265770" y="2476162"/>
            <a:chExt cx="6067677" cy="2994054"/>
          </a:xfrm>
        </p:grpSpPr>
        <p:sp>
          <p:nvSpPr>
            <p:cNvPr id="3" name="Rectangle 2"/>
            <p:cNvSpPr/>
            <p:nvPr/>
          </p:nvSpPr>
          <p:spPr>
            <a:xfrm>
              <a:off x="2265770" y="2476163"/>
              <a:ext cx="1844984" cy="2994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Puppet Master</a:t>
              </a:r>
              <a:endParaRPr lang="en-US" dirty="0"/>
            </a:p>
          </p:txBody>
        </p:sp>
        <p:sp>
          <p:nvSpPr>
            <p:cNvPr id="4" name="Rectangle 3"/>
            <p:cNvSpPr/>
            <p:nvPr/>
          </p:nvSpPr>
          <p:spPr>
            <a:xfrm>
              <a:off x="6488463" y="2476162"/>
              <a:ext cx="1844984" cy="2994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Agent</a:t>
              </a:r>
              <a:endParaRPr lang="en-US" dirty="0"/>
            </a:p>
          </p:txBody>
        </p:sp>
        <p:grpSp>
          <p:nvGrpSpPr>
            <p:cNvPr id="16" name="Group 15"/>
            <p:cNvGrpSpPr/>
            <p:nvPr/>
          </p:nvGrpSpPr>
          <p:grpSpPr>
            <a:xfrm>
              <a:off x="4175490" y="2543801"/>
              <a:ext cx="2232053" cy="369332"/>
              <a:chOff x="4175490" y="2559985"/>
              <a:chExt cx="2232053" cy="369332"/>
            </a:xfrm>
          </p:grpSpPr>
          <p:sp>
            <p:nvSpPr>
              <p:cNvPr id="7" name="TextBox 6"/>
              <p:cNvSpPr txBox="1"/>
              <p:nvPr/>
            </p:nvSpPr>
            <p:spPr>
              <a:xfrm>
                <a:off x="4363378" y="2559985"/>
                <a:ext cx="1879169" cy="369332"/>
              </a:xfrm>
              <a:prstGeom prst="rect">
                <a:avLst/>
              </a:prstGeom>
              <a:noFill/>
            </p:spPr>
            <p:txBody>
              <a:bodyPr wrap="none" rtlCol="0">
                <a:spAutoFit/>
              </a:bodyPr>
              <a:lstStyle/>
              <a:p>
                <a:r>
                  <a:rPr lang="en-US" b="1" dirty="0" smtClean="0"/>
                  <a:t>Check Credentials</a:t>
                </a:r>
                <a:endParaRPr lang="en-US" b="1" dirty="0"/>
              </a:p>
            </p:txBody>
          </p:sp>
          <p:cxnSp>
            <p:nvCxnSpPr>
              <p:cNvPr id="15" name="Straight Arrow Connector 14"/>
              <p:cNvCxnSpPr/>
              <p:nvPr/>
            </p:nvCxnSpPr>
            <p:spPr>
              <a:xfrm>
                <a:off x="4175490" y="2929317"/>
                <a:ext cx="22320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4175490" y="3338841"/>
              <a:ext cx="2232053" cy="369332"/>
              <a:chOff x="4175490" y="2874225"/>
              <a:chExt cx="2232053" cy="369332"/>
            </a:xfrm>
          </p:grpSpPr>
          <p:sp>
            <p:nvSpPr>
              <p:cNvPr id="11" name="TextBox 10"/>
              <p:cNvSpPr txBox="1"/>
              <p:nvPr/>
            </p:nvSpPr>
            <p:spPr>
              <a:xfrm>
                <a:off x="4702958" y="2874225"/>
                <a:ext cx="1189878" cy="369332"/>
              </a:xfrm>
              <a:prstGeom prst="rect">
                <a:avLst/>
              </a:prstGeom>
              <a:noFill/>
            </p:spPr>
            <p:txBody>
              <a:bodyPr wrap="none" rtlCol="0">
                <a:spAutoFit/>
              </a:bodyPr>
              <a:lstStyle/>
              <a:p>
                <a:r>
                  <a:rPr lang="en-US" b="1" dirty="0" smtClean="0"/>
                  <a:t>Send Facts</a:t>
                </a:r>
                <a:endParaRPr lang="en-US" b="1" dirty="0"/>
              </a:p>
            </p:txBody>
          </p:sp>
          <p:cxnSp>
            <p:nvCxnSpPr>
              <p:cNvPr id="18" name="Straight Arrow Connector 17"/>
              <p:cNvCxnSpPr/>
              <p:nvPr/>
            </p:nvCxnSpPr>
            <p:spPr>
              <a:xfrm flipH="1">
                <a:off x="4175490" y="3235769"/>
                <a:ext cx="22320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175490" y="4133881"/>
              <a:ext cx="2232053" cy="369332"/>
              <a:chOff x="4175490" y="3246457"/>
              <a:chExt cx="2232053" cy="369332"/>
            </a:xfrm>
          </p:grpSpPr>
          <p:sp>
            <p:nvSpPr>
              <p:cNvPr id="12" name="TextBox 11"/>
              <p:cNvSpPr txBox="1"/>
              <p:nvPr/>
            </p:nvSpPr>
            <p:spPr>
              <a:xfrm>
                <a:off x="4384248" y="3246457"/>
                <a:ext cx="1814536" cy="369332"/>
              </a:xfrm>
              <a:prstGeom prst="rect">
                <a:avLst/>
              </a:prstGeom>
              <a:noFill/>
            </p:spPr>
            <p:txBody>
              <a:bodyPr wrap="none" rtlCol="0">
                <a:spAutoFit/>
              </a:bodyPr>
              <a:lstStyle/>
              <a:p>
                <a:r>
                  <a:rPr lang="en-US" dirty="0" smtClean="0"/>
                  <a:t>Returns “catalog”</a:t>
                </a:r>
                <a:endParaRPr lang="en-US" dirty="0"/>
              </a:p>
            </p:txBody>
          </p:sp>
          <p:cxnSp>
            <p:nvCxnSpPr>
              <p:cNvPr id="21" name="Straight Arrow Connector 20"/>
              <p:cNvCxnSpPr/>
              <p:nvPr/>
            </p:nvCxnSpPr>
            <p:spPr>
              <a:xfrm>
                <a:off x="4175490" y="3615789"/>
                <a:ext cx="22320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175490" y="4928920"/>
              <a:ext cx="2232053" cy="371363"/>
              <a:chOff x="4175490" y="4872276"/>
              <a:chExt cx="2232053" cy="371363"/>
            </a:xfrm>
          </p:grpSpPr>
          <p:sp>
            <p:nvSpPr>
              <p:cNvPr id="13" name="TextBox 12"/>
              <p:cNvSpPr txBox="1"/>
              <p:nvPr/>
            </p:nvSpPr>
            <p:spPr>
              <a:xfrm>
                <a:off x="4520344" y="4872276"/>
                <a:ext cx="1542345" cy="369332"/>
              </a:xfrm>
              <a:prstGeom prst="rect">
                <a:avLst/>
              </a:prstGeom>
              <a:noFill/>
            </p:spPr>
            <p:txBody>
              <a:bodyPr wrap="none" rtlCol="0">
                <a:spAutoFit/>
              </a:bodyPr>
              <a:lstStyle/>
              <a:p>
                <a:r>
                  <a:rPr lang="en-US" dirty="0" smtClean="0"/>
                  <a:t>Report Results</a:t>
                </a:r>
                <a:endParaRPr lang="en-US" dirty="0"/>
              </a:p>
            </p:txBody>
          </p:sp>
          <p:cxnSp>
            <p:nvCxnSpPr>
              <p:cNvPr id="24" name="Straight Arrow Connector 23"/>
              <p:cNvCxnSpPr/>
              <p:nvPr/>
            </p:nvCxnSpPr>
            <p:spPr>
              <a:xfrm flipH="1">
                <a:off x="4175490" y="5243639"/>
                <a:ext cx="22320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4175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Compilation of the Catalog</a:t>
            </a:r>
            <a:endParaRPr lang="en-US" dirty="0"/>
          </a:p>
        </p:txBody>
      </p:sp>
      <p:sp>
        <p:nvSpPr>
          <p:cNvPr id="10" name="Content Placeholder 9"/>
          <p:cNvSpPr>
            <a:spLocks noGrp="1"/>
          </p:cNvSpPr>
          <p:nvPr>
            <p:ph sz="half" idx="1"/>
          </p:nvPr>
        </p:nvSpPr>
        <p:spPr>
          <a:xfrm>
            <a:off x="2103860" y="1836237"/>
            <a:ext cx="4988315" cy="4480560"/>
          </a:xfrm>
        </p:spPr>
        <p:txBody>
          <a:bodyPr>
            <a:normAutofit fontScale="70000" lnSpcReduction="20000"/>
          </a:bodyPr>
          <a:lstStyle/>
          <a:p>
            <a:r>
              <a:rPr lang="en-US" b="1" dirty="0"/>
              <a:t>Manifests </a:t>
            </a:r>
            <a:r>
              <a:rPr lang="en-US" dirty="0"/>
              <a:t>are files containing code written in the </a:t>
            </a:r>
            <a:r>
              <a:rPr lang="en-US" b="1" dirty="0"/>
              <a:t>Puppet</a:t>
            </a:r>
            <a:r>
              <a:rPr lang="en-US" dirty="0"/>
              <a:t> language, and named with the `</a:t>
            </a:r>
            <a:r>
              <a:rPr lang="en-US" b="1" dirty="0"/>
              <a:t>.pp</a:t>
            </a:r>
            <a:r>
              <a:rPr lang="en-US" dirty="0"/>
              <a:t>` file extension. </a:t>
            </a:r>
            <a:endParaRPr lang="en-US" dirty="0" smtClean="0"/>
          </a:p>
          <a:p>
            <a:r>
              <a:rPr lang="en-US" dirty="0" smtClean="0"/>
              <a:t>The </a:t>
            </a:r>
            <a:r>
              <a:rPr lang="en-US" b="1" dirty="0"/>
              <a:t>Puppet</a:t>
            </a:r>
            <a:r>
              <a:rPr lang="en-US" dirty="0"/>
              <a:t> code in a </a:t>
            </a:r>
            <a:r>
              <a:rPr lang="en-US" b="1" dirty="0"/>
              <a:t>manifest</a:t>
            </a:r>
            <a:r>
              <a:rPr lang="en-US" dirty="0"/>
              <a:t> can:</a:t>
            </a:r>
          </a:p>
          <a:p>
            <a:pPr lvl="1"/>
            <a:r>
              <a:rPr lang="en-US" dirty="0"/>
              <a:t>Declare </a:t>
            </a:r>
            <a:r>
              <a:rPr lang="en-US" b="1" dirty="0"/>
              <a:t>resources</a:t>
            </a:r>
            <a:r>
              <a:rPr lang="en-US" dirty="0"/>
              <a:t> and </a:t>
            </a:r>
            <a:r>
              <a:rPr lang="en-US" b="1" dirty="0" smtClean="0"/>
              <a:t>classes,</a:t>
            </a:r>
            <a:endParaRPr lang="en-US" b="1" dirty="0"/>
          </a:p>
          <a:p>
            <a:pPr lvl="1"/>
            <a:r>
              <a:rPr lang="en-US" dirty="0"/>
              <a:t>Set </a:t>
            </a:r>
            <a:r>
              <a:rPr lang="en-US" b="1" dirty="0" smtClean="0"/>
              <a:t>variables,</a:t>
            </a:r>
            <a:endParaRPr lang="en-US" b="1" dirty="0"/>
          </a:p>
          <a:p>
            <a:pPr lvl="1"/>
            <a:r>
              <a:rPr lang="en-US" dirty="0"/>
              <a:t>Evaluate </a:t>
            </a:r>
            <a:r>
              <a:rPr lang="en-US" b="1" dirty="0" smtClean="0"/>
              <a:t>functions,</a:t>
            </a:r>
            <a:endParaRPr lang="en-US" b="1" dirty="0"/>
          </a:p>
          <a:p>
            <a:pPr lvl="1"/>
            <a:r>
              <a:rPr lang="en-US" dirty="0"/>
              <a:t>Define </a:t>
            </a:r>
            <a:r>
              <a:rPr lang="en-US" b="1" dirty="0"/>
              <a:t>classes</a:t>
            </a:r>
            <a:r>
              <a:rPr lang="en-US" dirty="0"/>
              <a:t>, defined </a:t>
            </a:r>
            <a:r>
              <a:rPr lang="en-US" b="1" dirty="0"/>
              <a:t>types</a:t>
            </a:r>
            <a:r>
              <a:rPr lang="en-US" dirty="0"/>
              <a:t>, and </a:t>
            </a:r>
            <a:r>
              <a:rPr lang="en-US" b="1" dirty="0" smtClean="0"/>
              <a:t>nodes.</a:t>
            </a:r>
            <a:endParaRPr lang="en-US" b="1" dirty="0"/>
          </a:p>
          <a:p>
            <a:r>
              <a:rPr lang="en-US" dirty="0"/>
              <a:t>Most </a:t>
            </a:r>
            <a:r>
              <a:rPr lang="en-US" b="1" dirty="0"/>
              <a:t>manifests</a:t>
            </a:r>
            <a:r>
              <a:rPr lang="en-US" dirty="0"/>
              <a:t> are contained in </a:t>
            </a:r>
            <a:r>
              <a:rPr lang="en-US" b="1" dirty="0"/>
              <a:t>modules</a:t>
            </a:r>
            <a:r>
              <a:rPr lang="en-US" dirty="0"/>
              <a:t>. </a:t>
            </a:r>
          </a:p>
          <a:p>
            <a:pPr lvl="1"/>
            <a:r>
              <a:rPr lang="en-US" dirty="0"/>
              <a:t>Every </a:t>
            </a:r>
            <a:r>
              <a:rPr lang="en-US" b="1" dirty="0"/>
              <a:t>manifest</a:t>
            </a:r>
            <a:r>
              <a:rPr lang="en-US" dirty="0"/>
              <a:t> in a </a:t>
            </a:r>
            <a:r>
              <a:rPr lang="en-US" b="1" dirty="0"/>
              <a:t>module</a:t>
            </a:r>
            <a:r>
              <a:rPr lang="en-US" dirty="0"/>
              <a:t> should define a single </a:t>
            </a:r>
            <a:r>
              <a:rPr lang="en-US" b="1" dirty="0"/>
              <a:t>class</a:t>
            </a:r>
            <a:r>
              <a:rPr lang="en-US" dirty="0"/>
              <a:t> or defined </a:t>
            </a:r>
            <a:r>
              <a:rPr lang="en-US" b="1" dirty="0"/>
              <a:t>type</a:t>
            </a:r>
            <a:r>
              <a:rPr lang="en-US" dirty="0"/>
              <a:t>.</a:t>
            </a:r>
          </a:p>
          <a:p>
            <a:r>
              <a:rPr lang="en-US" dirty="0"/>
              <a:t>A </a:t>
            </a:r>
            <a:r>
              <a:rPr lang="en-US" b="1" dirty="0"/>
              <a:t>catalog</a:t>
            </a:r>
            <a:r>
              <a:rPr lang="en-US" dirty="0"/>
              <a:t> is a compilation of all the </a:t>
            </a:r>
            <a:r>
              <a:rPr lang="en-US" b="1" dirty="0"/>
              <a:t>resources</a:t>
            </a:r>
            <a:r>
              <a:rPr lang="en-US" dirty="0"/>
              <a:t> that will be applied to a given system and the relationships between those </a:t>
            </a:r>
            <a:r>
              <a:rPr lang="en-US" b="1" dirty="0"/>
              <a:t>resources</a:t>
            </a:r>
            <a:r>
              <a:rPr lang="en-US" dirty="0"/>
              <a:t>.</a:t>
            </a:r>
          </a:p>
          <a:p>
            <a:r>
              <a:rPr lang="en-US" dirty="0"/>
              <a:t>Defined system </a:t>
            </a:r>
            <a:r>
              <a:rPr lang="en-US" b="1" dirty="0"/>
              <a:t>state</a:t>
            </a:r>
            <a:r>
              <a:rPr lang="en-US" dirty="0"/>
              <a:t> represents the desired particular condition of the </a:t>
            </a:r>
            <a:r>
              <a:rPr lang="en-US" b="1" dirty="0"/>
              <a:t>agent</a:t>
            </a:r>
            <a:r>
              <a:rPr lang="en-US" dirty="0"/>
              <a:t> at a specific time.</a:t>
            </a:r>
          </a:p>
          <a:p>
            <a:endParaRPr lang="en-US" dirty="0"/>
          </a:p>
        </p:txBody>
      </p:sp>
      <p:pic>
        <p:nvPicPr>
          <p:cNvPr id="12" name="Picture 2" descr="Diagram: Manifests are compiled into a catalog, which is then applied to yield the desired system state."/>
          <p:cNvPicPr>
            <a:picLocks noGrp="1" noChangeAspect="1" noChangeArrowheads="1"/>
          </p:cNvPicPr>
          <p:nvPr>
            <p:ph sz="half" idx="2"/>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33899" y="1839952"/>
            <a:ext cx="2426116" cy="462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68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 Manifests</a:t>
            </a:r>
            <a:endParaRPr lang="en-US" dirty="0"/>
          </a:p>
        </p:txBody>
      </p:sp>
      <p:sp>
        <p:nvSpPr>
          <p:cNvPr id="3" name="Content Placeholder 2"/>
          <p:cNvSpPr>
            <a:spLocks noGrp="1"/>
          </p:cNvSpPr>
          <p:nvPr>
            <p:ph sz="half" idx="1"/>
          </p:nvPr>
        </p:nvSpPr>
        <p:spPr/>
        <p:txBody>
          <a:bodyPr>
            <a:normAutofit/>
          </a:bodyPr>
          <a:lstStyle/>
          <a:p>
            <a:r>
              <a:rPr lang="en-US" dirty="0"/>
              <a:t>Each </a:t>
            </a:r>
            <a:r>
              <a:rPr lang="en-US" i="1" dirty="0" smtClean="0"/>
              <a:t>`.</a:t>
            </a:r>
            <a:r>
              <a:rPr lang="en-US" i="1" dirty="0" err="1" smtClean="0"/>
              <a:t>pp</a:t>
            </a:r>
            <a:r>
              <a:rPr lang="en-US" i="1" dirty="0" smtClean="0"/>
              <a:t>`</a:t>
            </a:r>
            <a:r>
              <a:rPr lang="en-US" dirty="0" smtClean="0"/>
              <a:t> </a:t>
            </a:r>
            <a:r>
              <a:rPr lang="en-US" dirty="0"/>
              <a:t>file should contain one and only one </a:t>
            </a:r>
            <a:r>
              <a:rPr lang="en-US" b="1" dirty="0" smtClean="0"/>
              <a:t>class</a:t>
            </a:r>
            <a:r>
              <a:rPr lang="en-US" dirty="0" smtClean="0"/>
              <a:t> or </a:t>
            </a:r>
            <a:r>
              <a:rPr lang="en-US" dirty="0"/>
              <a:t>defined </a:t>
            </a:r>
            <a:r>
              <a:rPr lang="en-US" b="1" dirty="0"/>
              <a:t>type</a:t>
            </a:r>
            <a:r>
              <a:rPr lang="en-US" dirty="0"/>
              <a:t>.</a:t>
            </a:r>
          </a:p>
          <a:p>
            <a:r>
              <a:rPr lang="en-US" b="1" dirty="0"/>
              <a:t>Filenames</a:t>
            </a:r>
            <a:r>
              <a:rPr lang="en-US" dirty="0"/>
              <a:t> and </a:t>
            </a:r>
            <a:r>
              <a:rPr lang="en-US" b="1" dirty="0"/>
              <a:t>class/defined</a:t>
            </a:r>
            <a:r>
              <a:rPr lang="en-US" dirty="0"/>
              <a:t> </a:t>
            </a:r>
            <a:r>
              <a:rPr lang="en-US" b="1" dirty="0"/>
              <a:t>type</a:t>
            </a:r>
            <a:r>
              <a:rPr lang="en-US" dirty="0"/>
              <a:t> names are </a:t>
            </a:r>
            <a:r>
              <a:rPr lang="en-US" dirty="0" smtClean="0"/>
              <a:t>related.</a:t>
            </a:r>
            <a:endParaRPr lang="en-US" dirty="0"/>
          </a:p>
          <a:p>
            <a:r>
              <a:rPr lang="en-US" dirty="0"/>
              <a:t>Within a </a:t>
            </a:r>
            <a:r>
              <a:rPr lang="en-US" b="1" dirty="0"/>
              <a:t>module</a:t>
            </a:r>
            <a:r>
              <a:rPr lang="en-US" dirty="0"/>
              <a:t>, the special </a:t>
            </a:r>
            <a:r>
              <a:rPr lang="en-US" i="1" dirty="0"/>
              <a:t>$module_name</a:t>
            </a:r>
            <a:r>
              <a:rPr lang="en-US" dirty="0"/>
              <a:t> </a:t>
            </a:r>
            <a:r>
              <a:rPr lang="en-US" dirty="0" smtClean="0"/>
              <a:t>variable always contains the </a:t>
            </a:r>
            <a:r>
              <a:rPr lang="en-US" b="1" dirty="0"/>
              <a:t>module's</a:t>
            </a:r>
            <a:r>
              <a:rPr lang="en-US" dirty="0"/>
              <a:t> </a:t>
            </a:r>
            <a:r>
              <a:rPr lang="en-US" dirty="0" smtClean="0"/>
              <a:t>name.</a:t>
            </a:r>
            <a:endParaRPr lang="en-US" dirty="0"/>
          </a:p>
        </p:txBody>
      </p:sp>
      <p:sp>
        <p:nvSpPr>
          <p:cNvPr id="4" name="Content Placeholder 3"/>
          <p:cNvSpPr>
            <a:spLocks noGrp="1"/>
          </p:cNvSpPr>
          <p:nvPr>
            <p:ph sz="half" idx="2"/>
          </p:nvPr>
        </p:nvSpPr>
        <p:spPr>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rmAutofit/>
          </a:bodyPr>
          <a:lstStyle/>
          <a:p>
            <a:pPr marL="0" indent="0">
              <a:buNone/>
            </a:pPr>
            <a:r>
              <a:rPr lang="en-US" sz="1050" b="1" i="1" dirty="0" smtClean="0">
                <a:solidFill>
                  <a:schemeClr val="tx1"/>
                </a:solidFill>
                <a:latin typeface="Courier New" panose="02070309020205020404" pitchFamily="49" charset="0"/>
                <a:cs typeface="Courier New" panose="02070309020205020404" pitchFamily="49" charset="0"/>
              </a:rPr>
              <a:t># apache/manifests/</a:t>
            </a:r>
            <a:r>
              <a:rPr lang="en-US" sz="1050" b="1" i="1" dirty="0" err="1" smtClean="0">
                <a:solidFill>
                  <a:schemeClr val="tx1"/>
                </a:solidFill>
                <a:latin typeface="Courier New" panose="02070309020205020404" pitchFamily="49" charset="0"/>
                <a:cs typeface="Courier New" panose="02070309020205020404" pitchFamily="49" charset="0"/>
              </a:rPr>
              <a:t>init.pp</a:t>
            </a:r>
            <a:r>
              <a:rPr lang="en-US" sz="1050" b="1" dirty="0" smtClean="0">
                <a:solidFill>
                  <a:schemeClr val="tx1"/>
                </a:solidFill>
                <a:latin typeface="Courier New" panose="02070309020205020404" pitchFamily="49" charset="0"/>
                <a:cs typeface="Courier New" panose="02070309020205020404" pitchFamily="49" charset="0"/>
              </a:rPr>
              <a:t/>
            </a:r>
            <a:br>
              <a:rPr lang="en-US" sz="1050" b="1"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class </a:t>
            </a:r>
            <a:r>
              <a:rPr lang="en-US" sz="1050" dirty="0">
                <a:solidFill>
                  <a:schemeClr val="tx1"/>
                </a:solidFill>
                <a:latin typeface="Courier New" panose="02070309020205020404" pitchFamily="49" charset="0"/>
                <a:cs typeface="Courier New" panose="02070309020205020404" pitchFamily="49" charset="0"/>
              </a:rPr>
              <a:t>apache </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endParaRPr lang="en-US" sz="1050" dirty="0">
              <a:solidFill>
                <a:schemeClr val="tx1"/>
              </a:solidFill>
              <a:latin typeface="Courier New" panose="02070309020205020404" pitchFamily="49" charset="0"/>
              <a:cs typeface="Courier New" panose="02070309020205020404" pitchFamily="49" charset="0"/>
            </a:endParaRPr>
          </a:p>
          <a:p>
            <a:pPr marL="0" indent="0">
              <a:buNone/>
            </a:pPr>
            <a:r>
              <a:rPr lang="en-US" sz="1050" b="1" i="1" dirty="0" smtClean="0">
                <a:solidFill>
                  <a:schemeClr val="tx1"/>
                </a:solidFill>
                <a:latin typeface="Courier New" panose="02070309020205020404" pitchFamily="49" charset="0"/>
                <a:cs typeface="Courier New" panose="02070309020205020404" pitchFamily="49" charset="0"/>
              </a:rPr>
              <a:t># apache/manifests/</a:t>
            </a:r>
            <a:r>
              <a:rPr lang="en-US" sz="1050" b="1" i="1" dirty="0" err="1" smtClean="0">
                <a:solidFill>
                  <a:schemeClr val="tx1"/>
                </a:solidFill>
                <a:latin typeface="Courier New" panose="02070309020205020404" pitchFamily="49" charset="0"/>
                <a:cs typeface="Courier New" panose="02070309020205020404" pitchFamily="49" charset="0"/>
              </a:rPr>
              <a:t>vhost.pp</a:t>
            </a:r>
            <a:r>
              <a:rPr lang="en-US" sz="1050" b="1" dirty="0" smtClean="0">
                <a:solidFill>
                  <a:schemeClr val="tx1"/>
                </a:solidFill>
                <a:latin typeface="Courier New" panose="02070309020205020404" pitchFamily="49" charset="0"/>
                <a:cs typeface="Courier New" panose="02070309020205020404" pitchFamily="49" charset="0"/>
              </a:rPr>
              <a:t/>
            </a:r>
            <a:br>
              <a:rPr lang="en-US" sz="1050" b="1"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define </a:t>
            </a:r>
            <a:r>
              <a:rPr lang="en-US" sz="1050" dirty="0">
                <a:solidFill>
                  <a:schemeClr val="tx1"/>
                </a:solidFill>
                <a:latin typeface="Courier New" panose="02070309020205020404" pitchFamily="49" charset="0"/>
                <a:cs typeface="Courier New" panose="02070309020205020404" pitchFamily="49" charset="0"/>
              </a:rPr>
              <a:t>apache::vhost ($port, $docroot) </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r>
              <a:rPr lang="en-US" sz="1050" dirty="0">
                <a:solidFill>
                  <a:schemeClr val="tx1"/>
                </a:solidFill>
                <a:latin typeface="Courier New" panose="02070309020205020404" pitchFamily="49" charset="0"/>
                <a:cs typeface="Courier New" panose="02070309020205020404" pitchFamily="49" charset="0"/>
              </a:rPr>
              <a:t/>
            </a:r>
            <a:br>
              <a:rPr lang="en-US" sz="1050" dirty="0">
                <a:solidFill>
                  <a:schemeClr val="tx1"/>
                </a:solidFill>
                <a:latin typeface="Courier New" panose="02070309020205020404" pitchFamily="49" charset="0"/>
                <a:cs typeface="Courier New" panose="02070309020205020404" pitchFamily="49" charset="0"/>
              </a:rPr>
            </a:br>
            <a:r>
              <a:rPr lang="en-US" sz="1050" dirty="0">
                <a:solidFill>
                  <a:schemeClr val="tx1"/>
                </a:solidFill>
                <a:latin typeface="Courier New" panose="02070309020205020404" pitchFamily="49" charset="0"/>
                <a:cs typeface="Courier New" panose="02070309020205020404" pitchFamily="49" charset="0"/>
              </a:rPr>
              <a:t/>
            </a:r>
            <a:br>
              <a:rPr lang="en-US" sz="1050" dirty="0">
                <a:solidFill>
                  <a:schemeClr val="tx1"/>
                </a:solidFill>
                <a:latin typeface="Courier New" panose="02070309020205020404" pitchFamily="49" charset="0"/>
                <a:cs typeface="Courier New" panose="02070309020205020404" pitchFamily="49" charset="0"/>
              </a:rPr>
            </a:br>
            <a:r>
              <a:rPr lang="en-US" sz="1050" i="1" dirty="0" smtClean="0">
                <a:solidFill>
                  <a:schemeClr val="tx1"/>
                </a:solidFill>
                <a:latin typeface="Courier New" panose="02070309020205020404" pitchFamily="49" charset="0"/>
                <a:cs typeface="Courier New" panose="02070309020205020404" pitchFamily="49" charset="0"/>
              </a:rPr>
              <a:t># </a:t>
            </a:r>
            <a:r>
              <a:rPr lang="en-US" sz="1050" b="1" i="1" dirty="0" smtClean="0">
                <a:solidFill>
                  <a:schemeClr val="tx1"/>
                </a:solidFill>
                <a:latin typeface="Courier New" panose="02070309020205020404" pitchFamily="49" charset="0"/>
                <a:cs typeface="Courier New" panose="02070309020205020404" pitchFamily="49" charset="0"/>
              </a:rPr>
              <a:t>apache/manifests/config/</a:t>
            </a:r>
            <a:r>
              <a:rPr lang="en-US" sz="1050" b="1" i="1" dirty="0" err="1" smtClean="0">
                <a:solidFill>
                  <a:schemeClr val="tx1"/>
                </a:solidFill>
                <a:latin typeface="Courier New" panose="02070309020205020404" pitchFamily="49" charset="0"/>
                <a:cs typeface="Courier New" panose="02070309020205020404" pitchFamily="49" charset="0"/>
              </a:rPr>
              <a:t>ssl.pp</a:t>
            </a:r>
            <a:r>
              <a:rPr lang="en-US" sz="1050" b="1" i="1" dirty="0">
                <a:solidFill>
                  <a:schemeClr val="tx1"/>
                </a:solidFill>
                <a:latin typeface="Courier New" panose="02070309020205020404" pitchFamily="49" charset="0"/>
                <a:cs typeface="Courier New" panose="02070309020205020404" pitchFamily="49" charset="0"/>
              </a:rPr>
              <a:t/>
            </a:r>
            <a:br>
              <a:rPr lang="en-US" sz="1050" b="1" i="1" dirty="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class </a:t>
            </a:r>
            <a:r>
              <a:rPr lang="en-US" sz="1050" dirty="0">
                <a:solidFill>
                  <a:schemeClr val="tx1"/>
                </a:solidFill>
                <a:latin typeface="Courier New" panose="02070309020205020404" pitchFamily="49" charset="0"/>
                <a:cs typeface="Courier New" panose="02070309020205020404" pitchFamily="49" charset="0"/>
              </a:rPr>
              <a:t>apache::config::ssl </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endParaRPr lang="en-US" sz="105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19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&amp; Scope</a:t>
            </a:r>
            <a:endParaRPr lang="en-US" dirty="0"/>
          </a:p>
        </p:txBody>
      </p:sp>
      <p:sp>
        <p:nvSpPr>
          <p:cNvPr id="3" name="Content Placeholder 2"/>
          <p:cNvSpPr>
            <a:spLocks noGrp="1"/>
          </p:cNvSpPr>
          <p:nvPr>
            <p:ph sz="half" idx="1"/>
          </p:nvPr>
        </p:nvSpPr>
        <p:spPr/>
        <p:txBody>
          <a:bodyPr>
            <a:normAutofit fontScale="55000" lnSpcReduction="20000"/>
          </a:bodyPr>
          <a:lstStyle/>
          <a:p>
            <a:r>
              <a:rPr lang="en-US" dirty="0"/>
              <a:t>C</a:t>
            </a:r>
            <a:r>
              <a:rPr lang="en-US" dirty="0" smtClean="0"/>
              <a:t>an </a:t>
            </a:r>
            <a:r>
              <a:rPr lang="en-US" dirty="0"/>
              <a:t>hold </a:t>
            </a:r>
            <a:r>
              <a:rPr lang="en-US" i="1" dirty="0" smtClean="0"/>
              <a:t>strings</a:t>
            </a:r>
            <a:r>
              <a:rPr lang="en-US" i="1" dirty="0"/>
              <a:t>, numbers, booleans, arrays, hashes, </a:t>
            </a:r>
            <a:r>
              <a:rPr lang="en-US" dirty="0"/>
              <a:t>and the special </a:t>
            </a:r>
            <a:r>
              <a:rPr lang="en-US" b="1" i="1" dirty="0"/>
              <a:t>undef</a:t>
            </a:r>
            <a:r>
              <a:rPr lang="en-US" i="1" dirty="0"/>
              <a:t> </a:t>
            </a:r>
            <a:r>
              <a:rPr lang="en-US" dirty="0"/>
              <a:t>value</a:t>
            </a:r>
            <a:r>
              <a:rPr lang="en-US" dirty="0" smtClean="0"/>
              <a:t>.</a:t>
            </a:r>
          </a:p>
          <a:p>
            <a:pPr lvl="1"/>
            <a:r>
              <a:rPr lang="en-US" dirty="0" smtClean="0"/>
              <a:t>If </a:t>
            </a:r>
            <a:r>
              <a:rPr lang="en-US" dirty="0"/>
              <a:t>you’ve never assigned a </a:t>
            </a:r>
            <a:r>
              <a:rPr lang="en-US" b="1" dirty="0"/>
              <a:t>variable</a:t>
            </a:r>
            <a:r>
              <a:rPr lang="en-US" dirty="0"/>
              <a:t>, you can actually still use it </a:t>
            </a:r>
            <a:r>
              <a:rPr lang="en-US" dirty="0" smtClean="0"/>
              <a:t>- </a:t>
            </a:r>
            <a:r>
              <a:rPr lang="en-US" dirty="0"/>
              <a:t>its value will be </a:t>
            </a:r>
            <a:r>
              <a:rPr lang="en-US" b="1" dirty="0"/>
              <a:t>undef</a:t>
            </a:r>
            <a:r>
              <a:rPr lang="en-US" dirty="0"/>
              <a:t>.</a:t>
            </a:r>
          </a:p>
          <a:p>
            <a:r>
              <a:rPr lang="en-US" dirty="0" smtClean="0"/>
              <a:t>You </a:t>
            </a:r>
            <a:r>
              <a:rPr lang="en-US" dirty="0"/>
              <a:t>can also </a:t>
            </a:r>
            <a:r>
              <a:rPr lang="en-US" i="1" dirty="0"/>
              <a:t>interpolate</a:t>
            </a:r>
            <a:r>
              <a:rPr lang="en-US" dirty="0"/>
              <a:t> </a:t>
            </a:r>
            <a:r>
              <a:rPr lang="en-US" b="1" dirty="0"/>
              <a:t>variables</a:t>
            </a:r>
            <a:r>
              <a:rPr lang="en-US" dirty="0"/>
              <a:t> inside double-quoted strings. </a:t>
            </a:r>
            <a:endParaRPr lang="en-US" dirty="0" smtClean="0"/>
          </a:p>
          <a:p>
            <a:pPr lvl="1"/>
            <a:r>
              <a:rPr lang="en-US" dirty="0" smtClean="0"/>
              <a:t>To </a:t>
            </a:r>
            <a:r>
              <a:rPr lang="en-US" dirty="0"/>
              <a:t>distinguish a </a:t>
            </a:r>
            <a:r>
              <a:rPr lang="en-US" b="1" dirty="0"/>
              <a:t>variable</a:t>
            </a:r>
            <a:r>
              <a:rPr lang="en-US" dirty="0"/>
              <a:t> from the surrounding text, you can wrap its name in curly braces. </a:t>
            </a:r>
            <a:endParaRPr lang="en-US" dirty="0" smtClean="0"/>
          </a:p>
          <a:p>
            <a:pPr lvl="3"/>
            <a:r>
              <a:rPr lang="en-US" i="1" dirty="0" smtClean="0"/>
              <a:t>"</a:t>
            </a:r>
            <a:r>
              <a:rPr lang="en-US" i="1" dirty="0"/>
              <a:t>This is the ${variable} name</a:t>
            </a:r>
            <a:r>
              <a:rPr lang="en-US" i="1" dirty="0" smtClean="0"/>
              <a:t>."</a:t>
            </a:r>
            <a:r>
              <a:rPr lang="en-US" dirty="0" smtClean="0"/>
              <a:t> </a:t>
            </a:r>
            <a:endParaRPr lang="en-US" dirty="0" smtClean="0"/>
          </a:p>
          <a:p>
            <a:pPr lvl="2"/>
            <a:r>
              <a:rPr lang="en-US" dirty="0" smtClean="0"/>
              <a:t>This </a:t>
            </a:r>
            <a:r>
              <a:rPr lang="en-US" i="1" dirty="0"/>
              <a:t>isn’t</a:t>
            </a:r>
            <a:r>
              <a:rPr lang="en-US" dirty="0"/>
              <a:t> mandatory, but it is </a:t>
            </a:r>
            <a:r>
              <a:rPr lang="en-US" u="sng" dirty="0"/>
              <a:t>recommended</a:t>
            </a:r>
            <a:r>
              <a:rPr lang="en-US" i="1" dirty="0"/>
              <a:t>.</a:t>
            </a:r>
          </a:p>
          <a:p>
            <a:r>
              <a:rPr lang="en-US" dirty="0" smtClean="0"/>
              <a:t>You </a:t>
            </a:r>
            <a:r>
              <a:rPr lang="en-US" dirty="0"/>
              <a:t>can only assign the same </a:t>
            </a:r>
            <a:r>
              <a:rPr lang="en-US" b="1" dirty="0"/>
              <a:t>variable</a:t>
            </a:r>
            <a:r>
              <a:rPr lang="en-US" dirty="0"/>
              <a:t> once in a given </a:t>
            </a:r>
            <a:r>
              <a:rPr lang="en-US" b="1" dirty="0"/>
              <a:t>scope</a:t>
            </a:r>
            <a:r>
              <a:rPr lang="en-US" dirty="0"/>
              <a:t>. </a:t>
            </a:r>
            <a:endParaRPr lang="en-US" dirty="0" smtClean="0"/>
          </a:p>
          <a:p>
            <a:pPr lvl="1"/>
            <a:r>
              <a:rPr lang="en-US" dirty="0" smtClean="0"/>
              <a:t>In </a:t>
            </a:r>
            <a:r>
              <a:rPr lang="en-US" dirty="0"/>
              <a:t>this way, they’re more like constants from other programming languages</a:t>
            </a:r>
            <a:r>
              <a:rPr lang="en-US" dirty="0" smtClean="0"/>
              <a:t>.</a:t>
            </a:r>
          </a:p>
          <a:p>
            <a:r>
              <a:rPr lang="en-US" dirty="0"/>
              <a:t>Every </a:t>
            </a:r>
            <a:r>
              <a:rPr lang="en-US" b="1" dirty="0"/>
              <a:t>variable</a:t>
            </a:r>
            <a:r>
              <a:rPr lang="en-US" dirty="0"/>
              <a:t> has two names:</a:t>
            </a:r>
          </a:p>
          <a:p>
            <a:pPr lvl="1"/>
            <a:r>
              <a:rPr lang="en-US" dirty="0"/>
              <a:t>A short local </a:t>
            </a:r>
            <a:r>
              <a:rPr lang="en-US" dirty="0" smtClean="0"/>
              <a:t>name (</a:t>
            </a:r>
            <a:r>
              <a:rPr lang="en-US" i="1" dirty="0" smtClean="0"/>
              <a:t>$</a:t>
            </a:r>
            <a:r>
              <a:rPr lang="en-US" i="1" dirty="0" err="1" smtClean="0"/>
              <a:t>local_variable</a:t>
            </a:r>
            <a:r>
              <a:rPr lang="en-US" i="1" dirty="0" smtClean="0"/>
              <a:t>)</a:t>
            </a:r>
            <a:r>
              <a:rPr lang="en-US" dirty="0" smtClean="0"/>
              <a:t> </a:t>
            </a:r>
          </a:p>
          <a:p>
            <a:pPr lvl="1"/>
            <a:r>
              <a:rPr lang="en-US" dirty="0"/>
              <a:t>A</a:t>
            </a:r>
            <a:r>
              <a:rPr lang="en-US" dirty="0" smtClean="0"/>
              <a:t> </a:t>
            </a:r>
            <a:r>
              <a:rPr lang="en-US" dirty="0"/>
              <a:t>long fully-qualified </a:t>
            </a:r>
            <a:r>
              <a:rPr lang="en-US" dirty="0" smtClean="0"/>
              <a:t>name (</a:t>
            </a:r>
            <a:r>
              <a:rPr lang="en-US" dirty="0"/>
              <a:t>$scope::</a:t>
            </a:r>
            <a:r>
              <a:rPr lang="en-US" b="1" dirty="0"/>
              <a:t>variable</a:t>
            </a:r>
            <a:r>
              <a:rPr lang="en-US" dirty="0" smtClean="0"/>
              <a:t>). </a:t>
            </a:r>
          </a:p>
          <a:p>
            <a:r>
              <a:rPr lang="en-US" b="1" dirty="0" smtClean="0"/>
              <a:t>Top </a:t>
            </a:r>
            <a:r>
              <a:rPr lang="en-US" b="1" dirty="0"/>
              <a:t>scope variables</a:t>
            </a:r>
            <a:r>
              <a:rPr lang="en-US" dirty="0"/>
              <a:t> are the same, but their </a:t>
            </a:r>
            <a:r>
              <a:rPr lang="en-US" b="1" dirty="0"/>
              <a:t>scope</a:t>
            </a:r>
            <a:r>
              <a:rPr lang="en-US" i="1" dirty="0"/>
              <a:t> </a:t>
            </a:r>
            <a:r>
              <a:rPr lang="en-US" dirty="0"/>
              <a:t>is nameless. (For example: $::</a:t>
            </a:r>
            <a:r>
              <a:rPr lang="en-US" dirty="0" err="1"/>
              <a:t>top_scope_variable</a:t>
            </a:r>
            <a:r>
              <a:rPr lang="en-US" dirty="0" smtClean="0"/>
              <a:t>.)</a:t>
            </a:r>
            <a:endParaRPr lang="en-US" dirty="0"/>
          </a:p>
        </p:txBody>
      </p:sp>
      <p:sp>
        <p:nvSpPr>
          <p:cNvPr id="4" name="Content Placeholder 3"/>
          <p:cNvSpPr>
            <a:spLocks noGrp="1"/>
          </p:cNvSpPr>
          <p:nvPr>
            <p:ph sz="half" idx="2"/>
          </p:nvPr>
        </p:nvSpPr>
        <p:spPr>
          <a:xfrm>
            <a:off x="6781800" y="1981200"/>
            <a:ext cx="4572000" cy="3816699"/>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rmAutofit fontScale="55000" lnSpcReduction="20000"/>
          </a:bodyPr>
          <a:lstStyle/>
          <a:p>
            <a:pPr marL="0" indent="0">
              <a:buNone/>
            </a:pPr>
            <a:r>
              <a:rPr lang="en-US" b="1" dirty="0"/>
              <a:t>What’s Changing</a:t>
            </a:r>
            <a:r>
              <a:rPr lang="en-US" b="1" dirty="0" smtClean="0"/>
              <a:t>?</a:t>
            </a:r>
            <a:endParaRPr lang="en-US" dirty="0" smtClean="0"/>
          </a:p>
          <a:p>
            <a:r>
              <a:rPr lang="en-US" dirty="0" smtClean="0"/>
              <a:t>If </a:t>
            </a:r>
            <a:r>
              <a:rPr lang="en-US" dirty="0"/>
              <a:t>you reference a </a:t>
            </a:r>
            <a:r>
              <a:rPr lang="en-US" b="1" dirty="0"/>
              <a:t>variable</a:t>
            </a:r>
            <a:r>
              <a:rPr lang="en-US" dirty="0"/>
              <a:t> with its </a:t>
            </a:r>
            <a:r>
              <a:rPr lang="en-US" i="1" dirty="0"/>
              <a:t>short name </a:t>
            </a:r>
            <a:r>
              <a:rPr lang="en-US" dirty="0"/>
              <a:t>and it isn’t present in the </a:t>
            </a:r>
            <a:r>
              <a:rPr lang="en-US" b="1" dirty="0"/>
              <a:t>local scope</a:t>
            </a:r>
            <a:r>
              <a:rPr lang="en-US" dirty="0"/>
              <a:t>, </a:t>
            </a:r>
            <a:r>
              <a:rPr lang="en-US" b="1" dirty="0"/>
              <a:t>Puppet</a:t>
            </a:r>
            <a:r>
              <a:rPr lang="en-US" dirty="0"/>
              <a:t> will also check the </a:t>
            </a:r>
            <a:r>
              <a:rPr lang="en-US" i="1" dirty="0"/>
              <a:t>global</a:t>
            </a:r>
            <a:r>
              <a:rPr lang="en-US" dirty="0"/>
              <a:t> </a:t>
            </a:r>
            <a:r>
              <a:rPr lang="en-US" b="1" dirty="0"/>
              <a:t>top scope</a:t>
            </a:r>
            <a:r>
              <a:rPr lang="en-US" dirty="0"/>
              <a:t>; this means you can almost always refer to </a:t>
            </a:r>
            <a:r>
              <a:rPr lang="en-US" i="1" dirty="0"/>
              <a:t>global </a:t>
            </a:r>
            <a:r>
              <a:rPr lang="en-US" b="1" dirty="0"/>
              <a:t>variables</a:t>
            </a:r>
            <a:r>
              <a:rPr lang="en-US" dirty="0"/>
              <a:t> with just their </a:t>
            </a:r>
            <a:r>
              <a:rPr lang="en-US" i="1" dirty="0"/>
              <a:t>short names</a:t>
            </a:r>
            <a:r>
              <a:rPr lang="en-US" dirty="0"/>
              <a:t>. </a:t>
            </a:r>
          </a:p>
          <a:p>
            <a:pPr fontAlgn="base"/>
            <a:r>
              <a:rPr lang="en-US" dirty="0" smtClean="0"/>
              <a:t>Although, in future versions dynamic </a:t>
            </a:r>
            <a:r>
              <a:rPr lang="en-US" dirty="0"/>
              <a:t>scope will be removed from the Puppet </a:t>
            </a:r>
            <a:r>
              <a:rPr lang="en-US" dirty="0" smtClean="0"/>
              <a:t>language.</a:t>
            </a:r>
            <a:r>
              <a:rPr lang="en-US" dirty="0"/>
              <a:t> </a:t>
            </a:r>
            <a:r>
              <a:rPr lang="en-US" b="1" dirty="0"/>
              <a:t>This will be a major and backwards-incompatible change.</a:t>
            </a:r>
            <a:r>
              <a:rPr lang="en-US" dirty="0"/>
              <a:t> </a:t>
            </a:r>
            <a:endParaRPr lang="en-US" dirty="0" smtClean="0"/>
          </a:p>
          <a:p>
            <a:pPr lvl="1" fontAlgn="base"/>
            <a:r>
              <a:rPr lang="en-US" dirty="0" smtClean="0"/>
              <a:t>Currently</a:t>
            </a:r>
            <a:r>
              <a:rPr lang="en-US" dirty="0"/>
              <a:t>, if an unqualified variable isn’t defined in the local scope, Puppet looks it up along an unlimited chain of parent scopes, eventually ending at top scope. </a:t>
            </a:r>
            <a:endParaRPr lang="en-US" dirty="0" smtClean="0"/>
          </a:p>
          <a:p>
            <a:pPr lvl="1" fontAlgn="base"/>
            <a:r>
              <a:rPr lang="en-US" dirty="0" smtClean="0"/>
              <a:t>In </a:t>
            </a:r>
            <a:r>
              <a:rPr lang="en-US" dirty="0"/>
              <a:t>the future, Puppet will only examine the local, inherited, node, and top scopes when resolving an unqualified variable; intervening scopes will be ignored. In effect, all variables will one of the following:</a:t>
            </a:r>
          </a:p>
          <a:p>
            <a:pPr lvl="2" fontAlgn="base"/>
            <a:r>
              <a:rPr lang="en-US" dirty="0"/>
              <a:t>Local</a:t>
            </a:r>
          </a:p>
          <a:p>
            <a:pPr lvl="2" fontAlgn="base"/>
            <a:r>
              <a:rPr lang="en-US" dirty="0"/>
              <a:t>Inherited from a base class</a:t>
            </a:r>
          </a:p>
          <a:p>
            <a:pPr lvl="2" fontAlgn="base"/>
            <a:r>
              <a:rPr lang="en-US" dirty="0"/>
              <a:t>Node-level</a:t>
            </a:r>
          </a:p>
          <a:p>
            <a:pPr lvl="2" fontAlgn="base"/>
            <a:r>
              <a:rPr lang="en-US" dirty="0"/>
              <a:t>Global</a:t>
            </a:r>
          </a:p>
          <a:p>
            <a:endParaRPr lang="en-US" dirty="0"/>
          </a:p>
        </p:txBody>
      </p:sp>
    </p:spTree>
    <p:extLst>
      <p:ext uri="{BB962C8B-B14F-4D97-AF65-F5344CB8AC3E}">
        <p14:creationId xmlns:p14="http://schemas.microsoft.com/office/powerpoint/2010/main" val="195722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Design pattern:</a:t>
            </a:r>
            <a:r>
              <a:rPr lang="en-US" sz="3600" dirty="0" smtClean="0"/>
              <a:t/>
            </a:r>
            <a:br>
              <a:rPr lang="en-US" sz="3600" dirty="0" smtClean="0"/>
            </a:br>
            <a:r>
              <a:rPr lang="en-US" sz="3600" dirty="0"/>
              <a:t>Package/File/Service</a:t>
            </a:r>
          </a:p>
        </p:txBody>
      </p:sp>
      <p:sp>
        <p:nvSpPr>
          <p:cNvPr id="3" name="Content Placeholder 2"/>
          <p:cNvSpPr>
            <a:spLocks noGrp="1"/>
          </p:cNvSpPr>
          <p:nvPr>
            <p:ph sz="half" idx="1"/>
          </p:nvPr>
        </p:nvSpPr>
        <p:spPr>
          <a:xfrm>
            <a:off x="1981199" y="1981200"/>
            <a:ext cx="4789251" cy="4480560"/>
          </a:xfrm>
        </p:spPr>
        <p:txBody>
          <a:bodyPr>
            <a:normAutofit/>
          </a:bodyPr>
          <a:lstStyle/>
          <a:p>
            <a:r>
              <a:rPr lang="en-US" dirty="0" smtClean="0"/>
              <a:t>Also referred to as “</a:t>
            </a:r>
            <a:r>
              <a:rPr lang="en-US" b="1" i="1" dirty="0" smtClean="0"/>
              <a:t>THE TRIFECTA</a:t>
            </a:r>
            <a:r>
              <a:rPr lang="en-US" dirty="0" smtClean="0"/>
              <a:t>”</a:t>
            </a:r>
            <a:endParaRPr lang="en-US" dirty="0"/>
          </a:p>
          <a:p>
            <a:r>
              <a:rPr lang="en-US" dirty="0" smtClean="0"/>
              <a:t>Learn </a:t>
            </a:r>
            <a:r>
              <a:rPr lang="en-US" dirty="0"/>
              <a:t>it, live it, love it. </a:t>
            </a:r>
            <a:endParaRPr lang="en-US" dirty="0" smtClean="0"/>
          </a:p>
          <a:p>
            <a:r>
              <a:rPr lang="en-US" dirty="0" smtClean="0"/>
              <a:t>If </a:t>
            </a:r>
            <a:r>
              <a:rPr lang="en-US" dirty="0"/>
              <a:t>you can </a:t>
            </a:r>
            <a:r>
              <a:rPr lang="en-US" dirty="0" smtClean="0"/>
              <a:t>only </a:t>
            </a:r>
            <a:r>
              <a:rPr lang="en-US" dirty="0"/>
              <a:t>do this, you can still do a lot.</a:t>
            </a:r>
            <a:endParaRPr lang="en-US" dirty="0" smtClean="0"/>
          </a:p>
        </p:txBody>
      </p:sp>
      <p:sp>
        <p:nvSpPr>
          <p:cNvPr id="4" name="Text Placeholder 3"/>
          <p:cNvSpPr>
            <a:spLocks noGrp="1"/>
          </p:cNvSpPr>
          <p:nvPr>
            <p:ph sz="half" idx="2"/>
          </p:nvPr>
        </p:nvSpPr>
        <p:spPr>
          <a:xfrm>
            <a:off x="6894296" y="1981200"/>
            <a:ext cx="4837256" cy="3836796"/>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rmAutofit/>
          </a:bodyPr>
          <a:lstStyle/>
          <a:p>
            <a:pPr marL="0" indent="0">
              <a:buNone/>
            </a:pPr>
            <a:r>
              <a:rPr lang="en-US" sz="1050" b="1" i="1" dirty="0" smtClean="0">
                <a:solidFill>
                  <a:schemeClr val="tx1"/>
                </a:solidFill>
                <a:latin typeface="Courier New" panose="02070309020205020404" pitchFamily="49" charset="0"/>
                <a:cs typeface="Courier New" panose="02070309020205020404" pitchFamily="49" charset="0"/>
              </a:rPr>
              <a:t># Package/File/Service SSH Example</a:t>
            </a:r>
            <a:br>
              <a:rPr lang="en-US" sz="1050" b="1" i="1"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package </a:t>
            </a:r>
            <a:r>
              <a:rPr lang="en-US" sz="1050" dirty="0">
                <a:solidFill>
                  <a:schemeClr val="tx1"/>
                </a:solidFill>
                <a:latin typeface="Courier New" panose="02070309020205020404" pitchFamily="49" charset="0"/>
                <a:cs typeface="Courier New" panose="02070309020205020404" pitchFamily="49" charset="0"/>
              </a:rPr>
              <a:t>{ 'openssh-server</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ensure </a:t>
            </a:r>
            <a:r>
              <a:rPr lang="en-US" sz="1050" dirty="0">
                <a:solidFill>
                  <a:schemeClr val="tx1"/>
                </a:solidFill>
                <a:latin typeface="Courier New" panose="02070309020205020404" pitchFamily="49" charset="0"/>
                <a:cs typeface="Courier New" panose="02070309020205020404" pitchFamily="49" charset="0"/>
              </a:rPr>
              <a:t>=&gt; installed</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file </a:t>
            </a:r>
            <a:r>
              <a:rPr lang="en-US" sz="1050" dirty="0">
                <a:solidFill>
                  <a:schemeClr val="tx1"/>
                </a:solidFill>
                <a:latin typeface="Courier New" panose="02070309020205020404" pitchFamily="49" charset="0"/>
                <a:cs typeface="Courier New" panose="02070309020205020404" pitchFamily="49" charset="0"/>
              </a:rPr>
              <a:t>{ '/etc/ssh/sshd_config</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source </a:t>
            </a:r>
            <a:r>
              <a:rPr lang="en-US" sz="1050" dirty="0">
                <a:solidFill>
                  <a:schemeClr val="tx1"/>
                </a:solidFill>
                <a:latin typeface="Courier New" panose="02070309020205020404" pitchFamily="49" charset="0"/>
                <a:cs typeface="Courier New" panose="02070309020205020404" pitchFamily="49" charset="0"/>
              </a:rPr>
              <a:t>=&gt; 'puppet:///</a:t>
            </a:r>
            <a:r>
              <a:rPr lang="en-US" sz="1050" dirty="0" smtClean="0">
                <a:solidFill>
                  <a:schemeClr val="tx1"/>
                </a:solidFill>
                <a:latin typeface="Courier New" panose="02070309020205020404" pitchFamily="49" charset="0"/>
                <a:cs typeface="Courier New" panose="02070309020205020404" pitchFamily="49" charset="0"/>
              </a:rPr>
              <a:t>modules/sshd/sshd_config',</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owner </a:t>
            </a:r>
            <a:r>
              <a:rPr lang="en-US" sz="1050" dirty="0">
                <a:solidFill>
                  <a:schemeClr val="tx1"/>
                </a:solidFill>
                <a:latin typeface="Courier New" panose="02070309020205020404" pitchFamily="49" charset="0"/>
                <a:cs typeface="Courier New" panose="02070309020205020404" pitchFamily="49" charset="0"/>
              </a:rPr>
              <a:t>=&gt; 'root</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group </a:t>
            </a:r>
            <a:r>
              <a:rPr lang="en-US" sz="1050" dirty="0">
                <a:solidFill>
                  <a:schemeClr val="tx1"/>
                </a:solidFill>
                <a:latin typeface="Courier New" panose="02070309020205020404" pitchFamily="49" charset="0"/>
                <a:cs typeface="Courier New" panose="02070309020205020404" pitchFamily="49" charset="0"/>
              </a:rPr>
              <a:t>=&gt; 'root</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mode </a:t>
            </a:r>
            <a:r>
              <a:rPr lang="en-US" sz="1050" dirty="0">
                <a:solidFill>
                  <a:schemeClr val="tx1"/>
                </a:solidFill>
                <a:latin typeface="Courier New" panose="02070309020205020404" pitchFamily="49" charset="0"/>
                <a:cs typeface="Courier New" panose="02070309020205020404" pitchFamily="49" charset="0"/>
              </a:rPr>
              <a:t>=&gt; '640</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 </a:t>
            </a:r>
            <a:r>
              <a:rPr lang="en-US" sz="1050" dirty="0">
                <a:solidFill>
                  <a:schemeClr val="tx1"/>
                </a:solidFill>
                <a:latin typeface="Courier New" panose="02070309020205020404" pitchFamily="49" charset="0"/>
                <a:cs typeface="Courier New" panose="02070309020205020404" pitchFamily="49" charset="0"/>
              </a:rPr>
              <a:t>will restart whenever modified.</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notify </a:t>
            </a:r>
            <a:r>
              <a:rPr lang="en-US" sz="1050" dirty="0">
                <a:solidFill>
                  <a:schemeClr val="tx1"/>
                </a:solidFill>
                <a:latin typeface="Courier New" panose="02070309020205020404" pitchFamily="49" charset="0"/>
                <a:cs typeface="Courier New" panose="02070309020205020404" pitchFamily="49" charset="0"/>
              </a:rPr>
              <a:t>=&gt; Service['sshd'], </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require </a:t>
            </a:r>
            <a:r>
              <a:rPr lang="en-US" sz="1050" dirty="0">
                <a:solidFill>
                  <a:schemeClr val="tx1"/>
                </a:solidFill>
                <a:latin typeface="Courier New" panose="02070309020205020404" pitchFamily="49" charset="0"/>
                <a:cs typeface="Courier New" panose="02070309020205020404" pitchFamily="49" charset="0"/>
              </a:rPr>
              <a:t>=&gt; Package['openssh-server</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service </a:t>
            </a:r>
            <a:r>
              <a:rPr lang="en-US" sz="1050" dirty="0">
                <a:solidFill>
                  <a:schemeClr val="tx1"/>
                </a:solidFill>
                <a:latin typeface="Courier New" panose="02070309020205020404" pitchFamily="49" charset="0"/>
                <a:cs typeface="Courier New" panose="02070309020205020404" pitchFamily="49" charset="0"/>
              </a:rPr>
              <a:t>{ 'sshd</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ensure </a:t>
            </a:r>
            <a:r>
              <a:rPr lang="en-US" sz="1050" dirty="0">
                <a:solidFill>
                  <a:schemeClr val="tx1"/>
                </a:solidFill>
                <a:latin typeface="Courier New" panose="02070309020205020404" pitchFamily="49" charset="0"/>
                <a:cs typeface="Courier New" panose="02070309020205020404" pitchFamily="49" charset="0"/>
              </a:rPr>
              <a:t>=&gt; </a:t>
            </a:r>
            <a:r>
              <a:rPr lang="en-US" sz="1050" dirty="0" smtClean="0">
                <a:solidFill>
                  <a:schemeClr val="tx1"/>
                </a:solidFill>
                <a:latin typeface="Courier New" panose="02070309020205020404" pitchFamily="49" charset="0"/>
                <a:cs typeface="Courier New" panose="02070309020205020404" pitchFamily="49" charset="0"/>
              </a:rPr>
              <a:t>running,</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enable </a:t>
            </a:r>
            <a:r>
              <a:rPr lang="en-US" sz="1050" dirty="0">
                <a:solidFill>
                  <a:schemeClr val="tx1"/>
                </a:solidFill>
                <a:latin typeface="Courier New" panose="02070309020205020404" pitchFamily="49" charset="0"/>
                <a:cs typeface="Courier New" panose="02070309020205020404" pitchFamily="49" charset="0"/>
              </a:rPr>
              <a:t>=&gt; </a:t>
            </a:r>
            <a:r>
              <a:rPr lang="en-US" sz="1050" dirty="0" smtClean="0">
                <a:solidFill>
                  <a:schemeClr val="tx1"/>
                </a:solidFill>
                <a:latin typeface="Courier New" panose="02070309020205020404" pitchFamily="49" charset="0"/>
                <a:cs typeface="Courier New" panose="02070309020205020404" pitchFamily="49" charset="0"/>
              </a:rPr>
              <a:t>true,</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hasstatus </a:t>
            </a:r>
            <a:r>
              <a:rPr lang="en-US" sz="1050" dirty="0">
                <a:solidFill>
                  <a:schemeClr val="tx1"/>
                </a:solidFill>
                <a:latin typeface="Courier New" panose="02070309020205020404" pitchFamily="49" charset="0"/>
                <a:cs typeface="Courier New" panose="02070309020205020404" pitchFamily="49" charset="0"/>
              </a:rPr>
              <a:t>=&gt; </a:t>
            </a:r>
            <a:r>
              <a:rPr lang="en-US" sz="1050" dirty="0" smtClean="0">
                <a:solidFill>
                  <a:schemeClr val="tx1"/>
                </a:solidFill>
                <a:latin typeface="Courier New" panose="02070309020205020404" pitchFamily="49" charset="0"/>
                <a:cs typeface="Courier New" panose="02070309020205020404" pitchFamily="49" charset="0"/>
              </a:rPr>
              <a:t>true,</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hasrestart </a:t>
            </a:r>
            <a:r>
              <a:rPr lang="en-US" sz="1050" dirty="0">
                <a:solidFill>
                  <a:schemeClr val="tx1"/>
                </a:solidFill>
                <a:latin typeface="Courier New" panose="02070309020205020404" pitchFamily="49" charset="0"/>
                <a:cs typeface="Courier New" panose="02070309020205020404" pitchFamily="49" charset="0"/>
              </a:rPr>
              <a:t>=&gt; true</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endParaRPr lang="en-US" sz="105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0869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Classes</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a:t>You can use </a:t>
            </a:r>
            <a:r>
              <a:rPr lang="en-US" b="1" dirty="0"/>
              <a:t>classes</a:t>
            </a:r>
            <a:r>
              <a:rPr lang="en-US" dirty="0"/>
              <a:t> in Puppet code</a:t>
            </a:r>
          </a:p>
          <a:p>
            <a:pPr lvl="1"/>
            <a:r>
              <a:rPr lang="en-US" dirty="0"/>
              <a:t>Puppet always begins compiling with a single </a:t>
            </a:r>
            <a:r>
              <a:rPr lang="en-US" b="1" dirty="0"/>
              <a:t>manifest</a:t>
            </a:r>
            <a:r>
              <a:rPr lang="en-US" dirty="0"/>
              <a:t>. </a:t>
            </a:r>
          </a:p>
          <a:p>
            <a:pPr lvl="2"/>
            <a:r>
              <a:rPr lang="en-US" dirty="0"/>
              <a:t>When using a </a:t>
            </a:r>
            <a:r>
              <a:rPr lang="en-US" b="1" dirty="0"/>
              <a:t>puppet</a:t>
            </a:r>
            <a:r>
              <a:rPr lang="en-US" dirty="0"/>
              <a:t> </a:t>
            </a:r>
            <a:r>
              <a:rPr lang="en-US" b="1" dirty="0"/>
              <a:t>master</a:t>
            </a:r>
            <a:r>
              <a:rPr lang="en-US" dirty="0"/>
              <a:t>, this file is called `</a:t>
            </a:r>
            <a:r>
              <a:rPr lang="en-US" b="1" dirty="0"/>
              <a:t>site.pp`</a:t>
            </a:r>
            <a:r>
              <a:rPr lang="en-US" dirty="0"/>
              <a:t>; </a:t>
            </a:r>
            <a:endParaRPr lang="en-US" dirty="0" smtClean="0"/>
          </a:p>
          <a:p>
            <a:pPr lvl="3"/>
            <a:r>
              <a:rPr lang="en-US" dirty="0" smtClean="0"/>
              <a:t>Past </a:t>
            </a:r>
            <a:r>
              <a:rPr lang="en-US" dirty="0"/>
              <a:t>a handful of resources, this gets unwieldy.</a:t>
            </a:r>
          </a:p>
          <a:p>
            <a:pPr lvl="2"/>
            <a:r>
              <a:rPr lang="en-US" dirty="0"/>
              <a:t>When using `</a:t>
            </a:r>
            <a:r>
              <a:rPr lang="en-US" i="1" dirty="0"/>
              <a:t>puppet apply`</a:t>
            </a:r>
            <a:r>
              <a:rPr lang="en-US" dirty="0"/>
              <a:t>, it’s whatever was specified on the command line.</a:t>
            </a:r>
          </a:p>
          <a:p>
            <a:pPr lvl="1"/>
            <a:r>
              <a:rPr lang="en-US" dirty="0"/>
              <a:t>Any </a:t>
            </a:r>
            <a:r>
              <a:rPr lang="en-US" b="1" dirty="0"/>
              <a:t>classes</a:t>
            </a:r>
            <a:r>
              <a:rPr lang="en-US" dirty="0"/>
              <a:t> declared in the </a:t>
            </a:r>
            <a:r>
              <a:rPr lang="en-US" b="1" dirty="0"/>
              <a:t>manifest</a:t>
            </a:r>
            <a:r>
              <a:rPr lang="en-US" dirty="0"/>
              <a:t> can be </a:t>
            </a:r>
            <a:r>
              <a:rPr lang="en-US" i="1" dirty="0"/>
              <a:t>autoloaded</a:t>
            </a:r>
            <a:r>
              <a:rPr lang="en-US" dirty="0"/>
              <a:t> from </a:t>
            </a:r>
            <a:r>
              <a:rPr lang="en-US" b="1" dirty="0"/>
              <a:t>manifest</a:t>
            </a:r>
            <a:r>
              <a:rPr lang="en-US" dirty="0"/>
              <a:t> </a:t>
            </a:r>
            <a:r>
              <a:rPr lang="en-US" b="1" dirty="0"/>
              <a:t>files</a:t>
            </a:r>
            <a:r>
              <a:rPr lang="en-US" dirty="0"/>
              <a:t> in </a:t>
            </a:r>
            <a:r>
              <a:rPr lang="en-US" b="1" dirty="0"/>
              <a:t>modules</a:t>
            </a:r>
            <a:r>
              <a:rPr lang="en-US" dirty="0"/>
              <a:t>. </a:t>
            </a:r>
            <a:endParaRPr lang="en-US" dirty="0" smtClean="0"/>
          </a:p>
          <a:p>
            <a:pPr lvl="1"/>
            <a:r>
              <a:rPr lang="en-US" i="1" dirty="0"/>
              <a:t>Public</a:t>
            </a:r>
            <a:r>
              <a:rPr lang="en-US" dirty="0"/>
              <a:t> vs. (pseudo) </a:t>
            </a:r>
            <a:r>
              <a:rPr lang="en-US" i="1" dirty="0"/>
              <a:t>Private</a:t>
            </a:r>
            <a:r>
              <a:rPr lang="en-US" dirty="0"/>
              <a:t> </a:t>
            </a:r>
            <a:r>
              <a:rPr lang="en-US" b="1" dirty="0"/>
              <a:t>Classes</a:t>
            </a:r>
          </a:p>
          <a:p>
            <a:pPr lvl="2"/>
            <a:r>
              <a:rPr lang="en-US" i="1" dirty="0"/>
              <a:t>Public</a:t>
            </a:r>
            <a:r>
              <a:rPr lang="en-US" dirty="0"/>
              <a:t> are for </a:t>
            </a:r>
            <a:r>
              <a:rPr lang="en-US" b="1" dirty="0"/>
              <a:t>parameters</a:t>
            </a:r>
            <a:r>
              <a:rPr lang="en-US" dirty="0"/>
              <a:t>, validation, and interaction with </a:t>
            </a:r>
            <a:r>
              <a:rPr lang="en-US" i="1" dirty="0"/>
              <a:t>Private</a:t>
            </a:r>
            <a:r>
              <a:rPr lang="en-US" dirty="0"/>
              <a:t> </a:t>
            </a:r>
            <a:r>
              <a:rPr lang="en-US" b="1" dirty="0"/>
              <a:t>classes</a:t>
            </a:r>
            <a:r>
              <a:rPr lang="en-US" dirty="0"/>
              <a:t>.</a:t>
            </a:r>
          </a:p>
          <a:p>
            <a:pPr lvl="2"/>
            <a:r>
              <a:rPr lang="en-US" i="1" dirty="0"/>
              <a:t>Private</a:t>
            </a:r>
            <a:r>
              <a:rPr lang="en-US" dirty="0"/>
              <a:t> </a:t>
            </a:r>
            <a:r>
              <a:rPr lang="en-US" b="1" dirty="0"/>
              <a:t>classes</a:t>
            </a:r>
            <a:r>
              <a:rPr lang="en-US" dirty="0"/>
              <a:t> should be discrete</a:t>
            </a:r>
            <a:r>
              <a:rPr lang="en-US" dirty="0" smtClean="0"/>
              <a:t>.</a:t>
            </a:r>
            <a:endParaRPr lang="en-US" dirty="0"/>
          </a:p>
          <a:p>
            <a:r>
              <a:rPr lang="en-US" dirty="0" smtClean="0"/>
              <a:t>Assigning </a:t>
            </a:r>
            <a:r>
              <a:rPr lang="en-US" b="1" dirty="0" smtClean="0"/>
              <a:t>classes</a:t>
            </a:r>
            <a:r>
              <a:rPr lang="en-US" dirty="0" smtClean="0"/>
              <a:t> to a </a:t>
            </a:r>
            <a:r>
              <a:rPr lang="en-US" b="1" dirty="0" smtClean="0"/>
              <a:t>node</a:t>
            </a:r>
            <a:r>
              <a:rPr lang="en-US" dirty="0" smtClean="0"/>
              <a:t> </a:t>
            </a:r>
          </a:p>
          <a:p>
            <a:pPr lvl="1"/>
            <a:r>
              <a:rPr lang="en-US" dirty="0" smtClean="0"/>
              <a:t>Declared in the `</a:t>
            </a:r>
            <a:r>
              <a:rPr lang="en-US" b="1" dirty="0" smtClean="0"/>
              <a:t>init.pp</a:t>
            </a:r>
            <a:r>
              <a:rPr lang="en-US" dirty="0" smtClean="0"/>
              <a:t>` file.</a:t>
            </a:r>
          </a:p>
        </p:txBody>
      </p:sp>
      <p:sp>
        <p:nvSpPr>
          <p:cNvPr id="4" name="Content Placeholder 3"/>
          <p:cNvSpPr>
            <a:spLocks noGrp="1"/>
          </p:cNvSpPr>
          <p:nvPr>
            <p:ph sz="half" idx="2"/>
          </p:nvPr>
        </p:nvSpPr>
        <p:spPr>
          <a:xfrm>
            <a:off x="6781799" y="1981200"/>
            <a:ext cx="4874289" cy="448056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Autofit/>
          </a:bodyPr>
          <a:lstStyle/>
          <a:p>
            <a:pPr marL="0" indent="0">
              <a:buNone/>
            </a:pPr>
            <a:r>
              <a:rPr lang="en-US" sz="1000" dirty="0" smtClean="0">
                <a:solidFill>
                  <a:schemeClr val="tx1"/>
                </a:solidFill>
                <a:latin typeface="Courier New" panose="02070309020205020404" pitchFamily="49" charset="0"/>
                <a:cs typeface="Courier New" panose="02070309020205020404" pitchFamily="49" charset="0"/>
              </a:rPr>
              <a:t>class </a:t>
            </a:r>
            <a:r>
              <a:rPr lang="en-US" sz="1000" dirty="0">
                <a:solidFill>
                  <a:schemeClr val="tx1"/>
                </a:solidFill>
                <a:latin typeface="Courier New" panose="02070309020205020404" pitchFamily="49" charset="0"/>
                <a:cs typeface="Courier New" panose="02070309020205020404" pitchFamily="49" charset="0"/>
              </a:rPr>
              <a:t>apache ($version = 'latest') { </a:t>
            </a:r>
            <a:br>
              <a:rPr lang="en-US" sz="1000" dirty="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package { 'httpd</a:t>
            </a:r>
            <a:r>
              <a:rPr lang="en-US" sz="1000" dirty="0">
                <a:solidFill>
                  <a:schemeClr val="tx1"/>
                </a:solidFill>
                <a:latin typeface="Courier New" panose="02070309020205020404" pitchFamily="49" charset="0"/>
                <a:cs typeface="Courier New" panose="02070309020205020404" pitchFamily="49" charset="0"/>
              </a:rPr>
              <a:t>': </a:t>
            </a:r>
            <a:br>
              <a:rPr lang="en-US" sz="1000" dirty="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ensure </a:t>
            </a:r>
            <a:r>
              <a:rPr lang="en-US" sz="1000" dirty="0">
                <a:solidFill>
                  <a:schemeClr val="tx1"/>
                </a:solidFill>
                <a:latin typeface="Courier New" panose="02070309020205020404" pitchFamily="49" charset="0"/>
                <a:cs typeface="Courier New" panose="02070309020205020404" pitchFamily="49" charset="0"/>
              </a:rPr>
              <a:t>=&gt; $version, </a:t>
            </a: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before </a:t>
            </a:r>
            <a:r>
              <a:rPr lang="en-US" sz="1000" dirty="0">
                <a:solidFill>
                  <a:schemeClr val="tx1"/>
                </a:solidFill>
                <a:latin typeface="Courier New" panose="02070309020205020404" pitchFamily="49" charset="0"/>
                <a:cs typeface="Courier New" panose="02070309020205020404" pitchFamily="49" charset="0"/>
              </a:rPr>
              <a:t>=&gt; File['/etc/httpd.conf'], </a:t>
            </a: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file { '/</a:t>
            </a:r>
            <a:r>
              <a:rPr lang="en-US" sz="1000" dirty="0">
                <a:solidFill>
                  <a:schemeClr val="tx1"/>
                </a:solidFill>
                <a:latin typeface="Courier New" panose="02070309020205020404" pitchFamily="49" charset="0"/>
                <a:cs typeface="Courier New" panose="02070309020205020404" pitchFamily="49" charset="0"/>
              </a:rPr>
              <a:t>etc/httpd.conf': </a:t>
            </a: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ensure </a:t>
            </a:r>
            <a:r>
              <a:rPr lang="en-US" sz="1000" dirty="0">
                <a:solidFill>
                  <a:schemeClr val="tx1"/>
                </a:solidFill>
                <a:latin typeface="Courier New" panose="02070309020205020404" pitchFamily="49" charset="0"/>
                <a:cs typeface="Courier New" panose="02070309020205020404" pitchFamily="49" charset="0"/>
              </a:rPr>
              <a:t>=&gt; file, </a:t>
            </a: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owner </a:t>
            </a:r>
            <a:r>
              <a:rPr lang="en-US" sz="1000" dirty="0">
                <a:solidFill>
                  <a:schemeClr val="tx1"/>
                </a:solidFill>
                <a:latin typeface="Courier New" panose="02070309020205020404" pitchFamily="49" charset="0"/>
                <a:cs typeface="Courier New" panose="02070309020205020404" pitchFamily="49" charset="0"/>
              </a:rPr>
              <a:t>=&gt; 'httpd', </a:t>
            </a: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content </a:t>
            </a:r>
            <a:r>
              <a:rPr lang="en-US" sz="1000" dirty="0">
                <a:solidFill>
                  <a:schemeClr val="tx1"/>
                </a:solidFill>
                <a:latin typeface="Courier New" panose="02070309020205020404" pitchFamily="49" charset="0"/>
                <a:cs typeface="Courier New" panose="02070309020205020404" pitchFamily="49" charset="0"/>
              </a:rPr>
              <a:t>=&gt; template('apache/httpd.conf.erb'), </a:t>
            </a:r>
            <a:br>
              <a:rPr lang="en-US" sz="1000" dirty="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service { 'httpd</a:t>
            </a:r>
            <a:r>
              <a:rPr lang="en-US" sz="1000" dirty="0">
                <a:solidFill>
                  <a:schemeClr val="tx1"/>
                </a:solidFill>
                <a:latin typeface="Courier New" panose="02070309020205020404" pitchFamily="49" charset="0"/>
                <a:cs typeface="Courier New" panose="02070309020205020404" pitchFamily="49" charset="0"/>
              </a:rPr>
              <a:t>': </a:t>
            </a: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ensure </a:t>
            </a:r>
            <a:r>
              <a:rPr lang="en-US" sz="1000" dirty="0">
                <a:solidFill>
                  <a:schemeClr val="tx1"/>
                </a:solidFill>
                <a:latin typeface="Courier New" panose="02070309020205020404" pitchFamily="49" charset="0"/>
                <a:cs typeface="Courier New" panose="02070309020205020404" pitchFamily="49" charset="0"/>
              </a:rPr>
              <a:t>=&gt; running, </a:t>
            </a: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enable </a:t>
            </a:r>
            <a:r>
              <a:rPr lang="en-US" sz="1000" dirty="0">
                <a:solidFill>
                  <a:schemeClr val="tx1"/>
                </a:solidFill>
                <a:latin typeface="Courier New" panose="02070309020205020404" pitchFamily="49" charset="0"/>
                <a:cs typeface="Courier New" panose="02070309020205020404" pitchFamily="49" charset="0"/>
              </a:rPr>
              <a:t>=&gt; true, </a:t>
            </a: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subscribe </a:t>
            </a:r>
            <a:r>
              <a:rPr lang="en-US" sz="1000" dirty="0">
                <a:solidFill>
                  <a:schemeClr val="tx1"/>
                </a:solidFill>
                <a:latin typeface="Courier New" panose="02070309020205020404" pitchFamily="49" charset="0"/>
                <a:cs typeface="Courier New" panose="02070309020205020404" pitchFamily="49" charset="0"/>
              </a:rPr>
              <a:t>=&gt; File['/etc/httpd.conf'], </a:t>
            </a: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define </a:t>
            </a:r>
            <a:r>
              <a:rPr lang="en-US" sz="1000" dirty="0">
                <a:solidFill>
                  <a:schemeClr val="tx1"/>
                </a:solidFill>
                <a:latin typeface="Courier New" panose="02070309020205020404" pitchFamily="49" charset="0"/>
                <a:cs typeface="Courier New" panose="02070309020205020404" pitchFamily="49" charset="0"/>
              </a:rPr>
              <a:t>apache::vhost ($port, $docroot, $servername = $title, $vhost_name = '*') </a:t>
            </a:r>
            <a:r>
              <a:rPr lang="en-US" sz="1000" dirty="0" smtClean="0">
                <a:solidFill>
                  <a:schemeClr val="tx1"/>
                </a:solidFill>
                <a:latin typeface="Courier New" panose="02070309020205020404" pitchFamily="49" charset="0"/>
                <a:cs typeface="Courier New" panose="02070309020205020404" pitchFamily="49" charset="0"/>
              </a:rPr>
              <a: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include apache</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include </a:t>
            </a:r>
            <a:r>
              <a:rPr lang="en-US" sz="1000" dirty="0">
                <a:solidFill>
                  <a:schemeClr val="tx1"/>
                </a:solidFill>
                <a:latin typeface="Courier New" panose="02070309020205020404" pitchFamily="49" charset="0"/>
                <a:cs typeface="Courier New" panose="02070309020205020404" pitchFamily="49" charset="0"/>
              </a:rPr>
              <a:t>apache::</a:t>
            </a:r>
            <a:r>
              <a:rPr lang="en-US" sz="1000" dirty="0" smtClean="0">
                <a:solidFill>
                  <a:schemeClr val="tx1"/>
                </a:solidFill>
                <a:latin typeface="Courier New" panose="02070309020205020404" pitchFamily="49" charset="0"/>
                <a:cs typeface="Courier New" panose="02070309020205020404" pitchFamily="49" charset="0"/>
              </a:rPr>
              <a:t>params</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vhost_dir = $apache::params::</a:t>
            </a:r>
            <a:r>
              <a:rPr lang="en-US" sz="1000" dirty="0" smtClean="0">
                <a:solidFill>
                  <a:schemeClr val="tx1"/>
                </a:solidFill>
                <a:latin typeface="Courier New" panose="02070309020205020404" pitchFamily="49" charset="0"/>
                <a:cs typeface="Courier New" panose="02070309020205020404" pitchFamily="49" charset="0"/>
              </a:rPr>
              <a:t>vhost_dir</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file </a:t>
            </a:r>
            <a:r>
              <a:rPr lang="en-US" sz="1000" dirty="0">
                <a:solidFill>
                  <a:schemeClr val="tx1"/>
                </a:solidFill>
                <a:latin typeface="Courier New" panose="02070309020205020404" pitchFamily="49" charset="0"/>
                <a:cs typeface="Courier New" panose="02070309020205020404" pitchFamily="49" charset="0"/>
              </a:rPr>
              <a:t>{ "${vhost_dir}/${servername}.conf</a:t>
            </a:r>
            <a:r>
              <a:rPr lang="en-US" sz="1000" dirty="0" smtClean="0">
                <a:solidFill>
                  <a:schemeClr val="tx1"/>
                </a:solidFill>
                <a:latin typeface="Courier New" panose="02070309020205020404" pitchFamily="49" charset="0"/>
                <a:cs typeface="Courier New" panose="02070309020205020404" pitchFamily="49" charset="0"/>
              </a:rPr>
              <a: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content </a:t>
            </a:r>
            <a:r>
              <a:rPr lang="en-US" sz="1000" dirty="0">
                <a:solidFill>
                  <a:schemeClr val="tx1"/>
                </a:solidFill>
                <a:latin typeface="Courier New" panose="02070309020205020404" pitchFamily="49" charset="0"/>
                <a:cs typeface="Courier New" panose="02070309020205020404" pitchFamily="49" charset="0"/>
              </a:rPr>
              <a:t>=&gt; template('apache/vhost-default.conf.erb</a:t>
            </a:r>
            <a:r>
              <a:rPr lang="en-US" sz="1000" dirty="0" smtClean="0">
                <a:solidFill>
                  <a:schemeClr val="tx1"/>
                </a:solidFill>
                <a:latin typeface="Courier New" panose="02070309020205020404" pitchFamily="49" charset="0"/>
                <a:cs typeface="Courier New" panose="02070309020205020404" pitchFamily="49" charset="0"/>
              </a:rPr>
              <a: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owner   </a:t>
            </a:r>
            <a:r>
              <a:rPr lang="en-US" sz="1000" dirty="0">
                <a:solidFill>
                  <a:schemeClr val="tx1"/>
                </a:solidFill>
                <a:latin typeface="Courier New" panose="02070309020205020404" pitchFamily="49" charset="0"/>
                <a:cs typeface="Courier New" panose="02070309020205020404" pitchFamily="49" charset="0"/>
              </a:rPr>
              <a:t>=&gt; 'www</a:t>
            </a:r>
            <a:r>
              <a:rPr lang="en-US" sz="1000" dirty="0" smtClean="0">
                <a:solidFill>
                  <a:schemeClr val="tx1"/>
                </a:solidFill>
                <a:latin typeface="Courier New" panose="02070309020205020404" pitchFamily="49" charset="0"/>
                <a:cs typeface="Courier New" panose="02070309020205020404" pitchFamily="49" charset="0"/>
              </a:rPr>
              <a: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group   </a:t>
            </a:r>
            <a:r>
              <a:rPr lang="en-US" sz="1000" dirty="0">
                <a:solidFill>
                  <a:schemeClr val="tx1"/>
                </a:solidFill>
                <a:latin typeface="Courier New" panose="02070309020205020404" pitchFamily="49" charset="0"/>
                <a:cs typeface="Courier New" panose="02070309020205020404" pitchFamily="49" charset="0"/>
              </a:rPr>
              <a:t>=&gt; 'www</a:t>
            </a:r>
            <a:r>
              <a:rPr lang="en-US" sz="1000" dirty="0" smtClean="0">
                <a:solidFill>
                  <a:schemeClr val="tx1"/>
                </a:solidFill>
                <a:latin typeface="Courier New" panose="02070309020205020404" pitchFamily="49" charset="0"/>
                <a:cs typeface="Courier New" panose="02070309020205020404" pitchFamily="49" charset="0"/>
              </a:rPr>
              <a: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mode    </a:t>
            </a:r>
            <a:r>
              <a:rPr lang="en-US" sz="1000" dirty="0">
                <a:solidFill>
                  <a:schemeClr val="tx1"/>
                </a:solidFill>
                <a:latin typeface="Courier New" panose="02070309020205020404" pitchFamily="49" charset="0"/>
                <a:cs typeface="Courier New" panose="02070309020205020404" pitchFamily="49" charset="0"/>
              </a:rPr>
              <a:t>=&gt; '644</a:t>
            </a:r>
            <a:r>
              <a:rPr lang="en-US" sz="1000" dirty="0" smtClean="0">
                <a:solidFill>
                  <a:schemeClr val="tx1"/>
                </a:solidFill>
                <a:latin typeface="Courier New" panose="02070309020205020404" pitchFamily="49" charset="0"/>
                <a:cs typeface="Courier New" panose="02070309020205020404" pitchFamily="49" charset="0"/>
              </a:rPr>
              <a: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require </a:t>
            </a:r>
            <a:r>
              <a:rPr lang="en-US" sz="1000" dirty="0">
                <a:solidFill>
                  <a:schemeClr val="tx1"/>
                </a:solidFill>
                <a:latin typeface="Courier New" panose="02070309020205020404" pitchFamily="49" charset="0"/>
                <a:cs typeface="Courier New" panose="02070309020205020404" pitchFamily="49" charset="0"/>
              </a:rPr>
              <a:t>=&gt; Package['httpd</a:t>
            </a:r>
            <a:r>
              <a:rPr lang="en-US" sz="1000" dirty="0" smtClean="0">
                <a:solidFill>
                  <a:schemeClr val="tx1"/>
                </a:solidFill>
                <a:latin typeface="Courier New" panose="02070309020205020404" pitchFamily="49" charset="0"/>
                <a:cs typeface="Courier New" panose="02070309020205020404" pitchFamily="49" charset="0"/>
              </a:rPr>
              <a: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notify  </a:t>
            </a:r>
            <a:r>
              <a:rPr lang="en-US" sz="1000" dirty="0">
                <a:solidFill>
                  <a:schemeClr val="tx1"/>
                </a:solidFill>
                <a:latin typeface="Courier New" panose="02070309020205020404" pitchFamily="49" charset="0"/>
                <a:cs typeface="Courier New" panose="02070309020205020404" pitchFamily="49" charset="0"/>
              </a:rPr>
              <a:t>=&gt; Service['httpd</a:t>
            </a:r>
            <a:r>
              <a:rPr lang="en-US" sz="1000" dirty="0" smtClean="0">
                <a:solidFill>
                  <a:schemeClr val="tx1"/>
                </a:solidFill>
                <a:latin typeface="Courier New" panose="02070309020205020404" pitchFamily="49" charset="0"/>
                <a:cs typeface="Courier New" panose="02070309020205020404" pitchFamily="49" charset="0"/>
              </a:rPr>
              <a: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a:t>
            </a:r>
            <a:endParaRPr lang="en-US" sz="10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9303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Presentation Styles</a:t>
            </a:r>
            <a:br>
              <a:rPr lang="en-US" sz="5400" dirty="0" smtClean="0"/>
            </a:br>
            <a:r>
              <a:rPr lang="en-US" sz="5400" dirty="0" smtClean="0"/>
              <a:t>&amp; disclaimers</a:t>
            </a:r>
            <a:endParaRPr lang="en-US" sz="5400" dirty="0"/>
          </a:p>
        </p:txBody>
      </p:sp>
      <p:sp>
        <p:nvSpPr>
          <p:cNvPr id="6" name="Rectangle 5"/>
          <p:cNvSpPr/>
          <p:nvPr/>
        </p:nvSpPr>
        <p:spPr>
          <a:xfrm>
            <a:off x="1264594" y="3483387"/>
            <a:ext cx="1420239" cy="320133"/>
          </a:xfrm>
          <a:prstGeom prst="rect">
            <a:avLst/>
          </a:prstGeom>
          <a:solidFill>
            <a:schemeClr val="bg1"/>
          </a:solidFill>
          <a:ln>
            <a:solidFill>
              <a:srgbClr val="1BDCFF"/>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 Placeholder 4"/>
          <p:cNvSpPr>
            <a:spLocks noGrp="1"/>
          </p:cNvSpPr>
          <p:nvPr>
            <p:ph type="body" idx="1"/>
          </p:nvPr>
        </p:nvSpPr>
        <p:spPr>
          <a:xfrm>
            <a:off x="753626" y="2834639"/>
            <a:ext cx="8552825" cy="3663438"/>
          </a:xfrm>
        </p:spPr>
        <p:txBody>
          <a:bodyPr>
            <a:normAutofit fontScale="92500" lnSpcReduction="10000"/>
          </a:bodyPr>
          <a:lstStyle/>
          <a:p>
            <a:pPr marL="457200" indent="-457200">
              <a:buFont typeface="Arial" panose="020B0604020202020204" pitchFamily="34" charset="0"/>
              <a:buChar char="•"/>
            </a:pPr>
            <a:r>
              <a:rPr lang="en-US" b="1" dirty="0" smtClean="0"/>
              <a:t>Bold</a:t>
            </a:r>
            <a:r>
              <a:rPr lang="en-US" dirty="0" smtClean="0"/>
              <a:t> = Keywords</a:t>
            </a:r>
          </a:p>
          <a:p>
            <a:pPr marL="457200" indent="-457200">
              <a:buFont typeface="Arial" panose="020B0604020202020204" pitchFamily="34" charset="0"/>
              <a:buChar char="•"/>
            </a:pPr>
            <a:r>
              <a:rPr lang="en-US" i="1" dirty="0" smtClean="0"/>
              <a:t>Italicized </a:t>
            </a:r>
            <a:r>
              <a:rPr lang="en-US" dirty="0" smtClean="0"/>
              <a:t>= Applicable Terms</a:t>
            </a:r>
          </a:p>
          <a:p>
            <a:pPr marL="457200" indent="-457200">
              <a:buFont typeface="Arial" panose="020B0604020202020204" pitchFamily="34" charset="0"/>
              <a:buChar char="•"/>
            </a:pPr>
            <a:r>
              <a:rPr lang="en-US" dirty="0" smtClean="0">
                <a:latin typeface="Courier New" panose="02070309020205020404" pitchFamily="49" charset="0"/>
                <a:ea typeface="Arial Unicode MS" panose="020B0604020202020204" pitchFamily="34" charset="-128"/>
                <a:cs typeface="Courier New" panose="02070309020205020404" pitchFamily="49" charset="0"/>
              </a:rPr>
              <a:t>Courier</a:t>
            </a:r>
            <a:r>
              <a:rPr lang="en-US" dirty="0" smtClean="0">
                <a:solidFill>
                  <a:srgbClr val="92D050"/>
                </a:solidFill>
                <a:latin typeface="Courier New" panose="02070309020205020404" pitchFamily="49" charset="0"/>
                <a:ea typeface="Arial Unicode MS" panose="020B0604020202020204" pitchFamily="34" charset="-128"/>
                <a:cs typeface="Courier New" panose="02070309020205020404" pitchFamily="49" charset="0"/>
              </a:rPr>
              <a:t> </a:t>
            </a:r>
            <a:r>
              <a:rPr lang="en-US" dirty="0" smtClean="0"/>
              <a:t>= Code Samples</a:t>
            </a:r>
          </a:p>
          <a:p>
            <a:pPr marL="457200" indent="-457200">
              <a:buFont typeface="Arial" panose="020B0604020202020204" pitchFamily="34" charset="0"/>
              <a:buChar char="•"/>
            </a:pPr>
            <a:r>
              <a:rPr lang="en-US" dirty="0" smtClean="0">
                <a:solidFill>
                  <a:srgbClr val="92D050"/>
                </a:solidFill>
              </a:rPr>
              <a:t>Green </a:t>
            </a:r>
            <a:r>
              <a:rPr lang="en-US" dirty="0" smtClean="0"/>
              <a:t>= GoDaddy</a:t>
            </a:r>
          </a:p>
          <a:p>
            <a:pPr marL="457200" indent="-457200">
              <a:buFont typeface="Arial" panose="020B0604020202020204" pitchFamily="34" charset="0"/>
              <a:buChar char="•"/>
            </a:pPr>
            <a:r>
              <a:rPr lang="en-US" u="sng" dirty="0" smtClean="0">
                <a:solidFill>
                  <a:schemeClr val="accent5"/>
                </a:solidFill>
              </a:rPr>
              <a:t>Underlined</a:t>
            </a:r>
            <a:r>
              <a:rPr lang="en-US" dirty="0" smtClean="0">
                <a:solidFill>
                  <a:schemeClr val="accent5"/>
                </a:solidFill>
              </a:rPr>
              <a:t> </a:t>
            </a:r>
            <a:r>
              <a:rPr lang="en-US" dirty="0" smtClean="0"/>
              <a:t>= Links</a:t>
            </a:r>
          </a:p>
          <a:p>
            <a:pPr marL="457200" indent="-457200">
              <a:buFont typeface="Arial" panose="020B0604020202020204" pitchFamily="34" charset="0"/>
              <a:buChar char="•"/>
            </a:pPr>
            <a:endParaRPr lang="en-US" u="sng" dirty="0">
              <a:solidFill>
                <a:schemeClr val="accent5"/>
              </a:solidFill>
            </a:endParaRPr>
          </a:p>
          <a:p>
            <a:r>
              <a:rPr lang="en-US" sz="900" b="1" i="1" dirty="0" smtClean="0"/>
              <a:t>!! All contents within this presentation have come from open sources, all credit goes to those who created it. I have merely become a messenger of the knowledge. It’s open source, pass it around !!</a:t>
            </a:r>
          </a:p>
          <a:p>
            <a:endParaRPr lang="en-US" sz="900" dirty="0"/>
          </a:p>
          <a:p>
            <a:r>
              <a:rPr lang="en-US" sz="900" dirty="0"/>
              <a:t>The MIT License (MIT</a:t>
            </a:r>
            <a:r>
              <a:rPr lang="en-US" sz="900" dirty="0" smtClean="0"/>
              <a:t>)</a:t>
            </a:r>
          </a:p>
          <a:p>
            <a:endParaRPr lang="en-US" sz="900" dirty="0"/>
          </a:p>
          <a:p>
            <a:r>
              <a:rPr lang="en-US" sz="900" dirty="0" smtClean="0"/>
              <a:t>Copyright </a:t>
            </a:r>
            <a:r>
              <a:rPr lang="en-US" sz="900" dirty="0"/>
              <a:t>(c) </a:t>
            </a:r>
            <a:r>
              <a:rPr lang="en-US" sz="900" dirty="0" smtClean="0"/>
              <a:t>2013 Aaron Bernstein</a:t>
            </a:r>
          </a:p>
          <a:p>
            <a:endParaRPr lang="en-US" sz="900" dirty="0"/>
          </a:p>
          <a:p>
            <a:r>
              <a:rPr lang="en-US" sz="900" dirty="0" smtClean="0"/>
              <a:t>Permission </a:t>
            </a:r>
            <a:r>
              <a:rPr lang="en-US" sz="900" dirty="0"/>
              <a:t>is hereby granted, free of charge, to any person obtaining a copy </a:t>
            </a:r>
            <a:r>
              <a:rPr lang="en-US" sz="900" dirty="0" smtClean="0"/>
              <a:t>of this presentation and </a:t>
            </a:r>
            <a:r>
              <a:rPr lang="en-US" sz="900" dirty="0"/>
              <a:t>associated documentation files (the </a:t>
            </a:r>
            <a:r>
              <a:rPr lang="en-US" sz="900" dirty="0" smtClean="0"/>
              <a:t>“Presentation"), </a:t>
            </a:r>
            <a:r>
              <a:rPr lang="en-US" sz="900" dirty="0"/>
              <a:t>to deal </a:t>
            </a:r>
            <a:r>
              <a:rPr lang="en-US" sz="900" dirty="0" smtClean="0"/>
              <a:t>in the Presentation without </a:t>
            </a:r>
            <a:r>
              <a:rPr lang="en-US" sz="900" dirty="0"/>
              <a:t>restriction, including without limitation the rights </a:t>
            </a:r>
            <a:r>
              <a:rPr lang="en-US" sz="900" dirty="0" smtClean="0"/>
              <a:t>to use</a:t>
            </a:r>
            <a:r>
              <a:rPr lang="en-US" sz="900" dirty="0"/>
              <a:t>, copy, modify, merge, publish, distribute, sublicense, and/or sell copies </a:t>
            </a:r>
            <a:r>
              <a:rPr lang="en-US" sz="900" dirty="0" smtClean="0"/>
              <a:t>of the Presentation, </a:t>
            </a:r>
            <a:r>
              <a:rPr lang="en-US" sz="900" dirty="0"/>
              <a:t>and to permit persons to whom the </a:t>
            </a:r>
            <a:r>
              <a:rPr lang="en-US" sz="900" dirty="0" smtClean="0"/>
              <a:t>Presentation is </a:t>
            </a:r>
            <a:r>
              <a:rPr lang="en-US" sz="900" dirty="0"/>
              <a:t>furnished to do so</a:t>
            </a:r>
            <a:r>
              <a:rPr lang="en-US" sz="900" dirty="0" smtClean="0"/>
              <a:t>, subject </a:t>
            </a:r>
            <a:r>
              <a:rPr lang="en-US" sz="900" dirty="0"/>
              <a:t>to the following conditions</a:t>
            </a:r>
            <a:r>
              <a:rPr lang="en-US" sz="900" dirty="0" smtClean="0"/>
              <a:t>:</a:t>
            </a:r>
          </a:p>
          <a:p>
            <a:endParaRPr lang="en-US" sz="900" dirty="0"/>
          </a:p>
          <a:p>
            <a:r>
              <a:rPr lang="en-US" sz="900" dirty="0" smtClean="0"/>
              <a:t>The </a:t>
            </a:r>
            <a:r>
              <a:rPr lang="en-US" sz="900" dirty="0"/>
              <a:t>above copyright notice and this permission notice shall be included in </a:t>
            </a:r>
            <a:r>
              <a:rPr lang="en-US" sz="900" dirty="0" smtClean="0"/>
              <a:t>all copies </a:t>
            </a:r>
            <a:r>
              <a:rPr lang="en-US" sz="900" dirty="0"/>
              <a:t>or substantial portions of the </a:t>
            </a:r>
            <a:r>
              <a:rPr lang="en-US" sz="900" dirty="0" smtClean="0"/>
              <a:t>Presentation.</a:t>
            </a:r>
          </a:p>
          <a:p>
            <a:endParaRPr lang="en-US" sz="900" dirty="0"/>
          </a:p>
          <a:p>
            <a:r>
              <a:rPr lang="en-US" sz="900" dirty="0" smtClean="0"/>
              <a:t>THE PRESENTATION </a:t>
            </a:r>
            <a:r>
              <a:rPr lang="en-US" sz="900" dirty="0"/>
              <a:t>IS PROVIDED "AS IS", WITHOUT WARRANTY OF ANY KIND, EXPRESS ORIMPLIED, INCLUDING BUT NOT LIMITED TO THE WARRANTIES OF MERCHANTABILITY, </a:t>
            </a:r>
            <a:r>
              <a:rPr lang="en-US" sz="900" dirty="0" smtClean="0"/>
              <a:t>FITNESS FOR </a:t>
            </a:r>
            <a:r>
              <a:rPr lang="en-US" sz="900" dirty="0"/>
              <a:t>A PARTICULAR PURPOSE AND NONINFRINGEMENT. IN NO EVENT SHALL THE AUTHORS </a:t>
            </a:r>
            <a:r>
              <a:rPr lang="en-US" sz="900" dirty="0" smtClean="0"/>
              <a:t>OR COPYRIGHT </a:t>
            </a:r>
            <a:r>
              <a:rPr lang="en-US" sz="900" dirty="0"/>
              <a:t>HOLDERS BE LIABLE FOR ANY CLAIM, DAMAGES OR OTHER LIABILITY, </a:t>
            </a:r>
            <a:r>
              <a:rPr lang="en-US" sz="900" dirty="0" smtClean="0"/>
              <a:t>WHETHER IN </a:t>
            </a:r>
            <a:r>
              <a:rPr lang="en-US" sz="900" dirty="0"/>
              <a:t>AN ACTION OF CONTRACT, TORT OR OTHERWISE, ARISING FROM, OUT OF OR INCONNECTION WITH THE </a:t>
            </a:r>
            <a:r>
              <a:rPr lang="en-US" sz="900" dirty="0" smtClean="0"/>
              <a:t>PRESENTATION OR </a:t>
            </a:r>
            <a:r>
              <a:rPr lang="en-US" sz="900" dirty="0"/>
              <a:t>THE USE OR OTHER DEALINGS IN THE </a:t>
            </a:r>
            <a:r>
              <a:rPr lang="en-US" sz="900" dirty="0" smtClean="0"/>
              <a:t>PRESENTATION. </a:t>
            </a:r>
          </a:p>
        </p:txBody>
      </p:sp>
    </p:spTree>
    <p:extLst>
      <p:ext uri="{BB962C8B-B14F-4D97-AF65-F5344CB8AC3E}">
        <p14:creationId xmlns:p14="http://schemas.microsoft.com/office/powerpoint/2010/main" val="72821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Declaring Classes</a:t>
            </a:r>
            <a:endParaRPr lang="en-US" dirty="0"/>
          </a:p>
        </p:txBody>
      </p:sp>
      <p:sp>
        <p:nvSpPr>
          <p:cNvPr id="5" name="Text Placeholder 4"/>
          <p:cNvSpPr>
            <a:spLocks noGrp="1"/>
          </p:cNvSpPr>
          <p:nvPr>
            <p:ph type="body" idx="1"/>
          </p:nvPr>
        </p:nvSpPr>
        <p:spPr/>
        <p:txBody>
          <a:bodyPr/>
          <a:lstStyle/>
          <a:p>
            <a:r>
              <a:rPr lang="en-US" dirty="0" smtClean="0"/>
              <a:t>Include &amp; Require</a:t>
            </a:r>
            <a:endParaRPr lang="en-US" dirty="0"/>
          </a:p>
        </p:txBody>
      </p:sp>
      <p:sp>
        <p:nvSpPr>
          <p:cNvPr id="3" name="Content Placeholder 2"/>
          <p:cNvSpPr>
            <a:spLocks noGrp="1"/>
          </p:cNvSpPr>
          <p:nvPr>
            <p:ph sz="half" idx="2"/>
          </p:nvPr>
        </p:nvSpPr>
        <p:spPr/>
        <p:txBody>
          <a:bodyPr>
            <a:normAutofit fontScale="55000" lnSpcReduction="20000"/>
          </a:bodyPr>
          <a:lstStyle/>
          <a:p>
            <a:r>
              <a:rPr lang="en-US" dirty="0" smtClean="0"/>
              <a:t>You </a:t>
            </a:r>
            <a:r>
              <a:rPr lang="en-US" dirty="0"/>
              <a:t>can </a:t>
            </a:r>
            <a:r>
              <a:rPr lang="en-US" i="1" dirty="0"/>
              <a:t>declare</a:t>
            </a:r>
            <a:r>
              <a:rPr lang="en-US" dirty="0"/>
              <a:t> </a:t>
            </a:r>
            <a:r>
              <a:rPr lang="en-US" b="1" dirty="0"/>
              <a:t>classes</a:t>
            </a:r>
            <a:r>
              <a:rPr lang="en-US" dirty="0"/>
              <a:t> </a:t>
            </a:r>
            <a:r>
              <a:rPr lang="en-US" dirty="0" smtClean="0"/>
              <a:t>in </a:t>
            </a:r>
            <a:r>
              <a:rPr lang="en-US" dirty="0"/>
              <a:t>your main </a:t>
            </a:r>
            <a:r>
              <a:rPr lang="en-US" b="1" dirty="0" smtClean="0"/>
              <a:t>manifest</a:t>
            </a:r>
            <a:r>
              <a:rPr lang="en-US" dirty="0" smtClean="0"/>
              <a:t>.</a:t>
            </a:r>
          </a:p>
          <a:p>
            <a:pPr lvl="1"/>
            <a:r>
              <a:rPr lang="en-US" dirty="0"/>
              <a:t>`</a:t>
            </a:r>
            <a:r>
              <a:rPr lang="en-US" i="1" dirty="0"/>
              <a:t>include` or `require x`</a:t>
            </a:r>
            <a:endParaRPr lang="en-US" dirty="0" smtClean="0"/>
          </a:p>
          <a:p>
            <a:r>
              <a:rPr lang="en-US" dirty="0" smtClean="0"/>
              <a:t>The </a:t>
            </a:r>
            <a:r>
              <a:rPr lang="en-US" i="1" dirty="0" smtClean="0"/>
              <a:t>`include`</a:t>
            </a:r>
            <a:r>
              <a:rPr lang="en-US" dirty="0" smtClean="0"/>
              <a:t> </a:t>
            </a:r>
            <a:r>
              <a:rPr lang="en-US" dirty="0"/>
              <a:t>function </a:t>
            </a:r>
            <a:r>
              <a:rPr lang="en-US" i="1" dirty="0"/>
              <a:t>declares</a:t>
            </a:r>
            <a:r>
              <a:rPr lang="en-US" dirty="0"/>
              <a:t> a </a:t>
            </a:r>
            <a:r>
              <a:rPr lang="en-US" b="1" dirty="0"/>
              <a:t>class</a:t>
            </a:r>
            <a:r>
              <a:rPr lang="en-US" dirty="0"/>
              <a:t>, if it hasn’t already been </a:t>
            </a:r>
            <a:r>
              <a:rPr lang="en-US" i="1" dirty="0"/>
              <a:t>declared</a:t>
            </a:r>
            <a:r>
              <a:rPr lang="en-US" dirty="0"/>
              <a:t> somewhere else. If a </a:t>
            </a:r>
            <a:r>
              <a:rPr lang="en-US" b="1" dirty="0"/>
              <a:t>class</a:t>
            </a:r>
            <a:r>
              <a:rPr lang="en-US" dirty="0"/>
              <a:t> HAS already been </a:t>
            </a:r>
            <a:r>
              <a:rPr lang="en-US" i="1" dirty="0"/>
              <a:t>declared</a:t>
            </a:r>
            <a:r>
              <a:rPr lang="en-US" dirty="0"/>
              <a:t>, </a:t>
            </a:r>
            <a:r>
              <a:rPr lang="en-US" i="1" dirty="0" smtClean="0"/>
              <a:t>`include`</a:t>
            </a:r>
            <a:r>
              <a:rPr lang="en-US" dirty="0" smtClean="0"/>
              <a:t> </a:t>
            </a:r>
            <a:r>
              <a:rPr lang="en-US" dirty="0"/>
              <a:t>will </a:t>
            </a:r>
            <a:r>
              <a:rPr lang="en-US" i="1" dirty="0"/>
              <a:t>notice</a:t>
            </a:r>
            <a:r>
              <a:rPr lang="en-US" dirty="0"/>
              <a:t> that and do nothing</a:t>
            </a:r>
            <a:r>
              <a:rPr lang="en-US" dirty="0" smtClean="0"/>
              <a:t>.</a:t>
            </a:r>
          </a:p>
          <a:p>
            <a:pPr lvl="1"/>
            <a:r>
              <a:rPr lang="en-US" dirty="0"/>
              <a:t>This lets you safely </a:t>
            </a:r>
            <a:r>
              <a:rPr lang="en-US" i="1" dirty="0"/>
              <a:t>declare</a:t>
            </a:r>
            <a:r>
              <a:rPr lang="en-US" dirty="0"/>
              <a:t> a </a:t>
            </a:r>
            <a:r>
              <a:rPr lang="en-US" b="1" dirty="0"/>
              <a:t>class</a:t>
            </a:r>
            <a:r>
              <a:rPr lang="en-US" dirty="0"/>
              <a:t> in several places. If some </a:t>
            </a:r>
            <a:r>
              <a:rPr lang="en-US" b="1" dirty="0"/>
              <a:t>class</a:t>
            </a:r>
            <a:r>
              <a:rPr lang="en-US" dirty="0"/>
              <a:t> </a:t>
            </a:r>
            <a:r>
              <a:rPr lang="en-US" i="1" dirty="0"/>
              <a:t>depends</a:t>
            </a:r>
            <a:r>
              <a:rPr lang="en-US" dirty="0"/>
              <a:t> on something in another </a:t>
            </a:r>
            <a:r>
              <a:rPr lang="en-US" b="1" dirty="0"/>
              <a:t>class</a:t>
            </a:r>
            <a:r>
              <a:rPr lang="en-US" dirty="0"/>
              <a:t>, it can </a:t>
            </a:r>
            <a:r>
              <a:rPr lang="en-US" i="1" dirty="0"/>
              <a:t>declare</a:t>
            </a:r>
            <a:r>
              <a:rPr lang="en-US" dirty="0"/>
              <a:t> that </a:t>
            </a:r>
            <a:r>
              <a:rPr lang="en-US" b="1" dirty="0"/>
              <a:t>class</a:t>
            </a:r>
            <a:r>
              <a:rPr lang="en-US" dirty="0"/>
              <a:t> without worrying whether it’s also being </a:t>
            </a:r>
            <a:r>
              <a:rPr lang="en-US" i="1" dirty="0"/>
              <a:t>declared</a:t>
            </a:r>
            <a:r>
              <a:rPr lang="en-US" dirty="0"/>
              <a:t> in </a:t>
            </a:r>
            <a:r>
              <a:rPr lang="en-US" i="1" dirty="0" smtClean="0"/>
              <a:t>`site.pp`.</a:t>
            </a:r>
          </a:p>
          <a:p>
            <a:r>
              <a:rPr lang="en-US" dirty="0"/>
              <a:t>The </a:t>
            </a:r>
            <a:r>
              <a:rPr lang="en-US" i="1" dirty="0"/>
              <a:t>include </a:t>
            </a:r>
            <a:r>
              <a:rPr lang="en-US" dirty="0"/>
              <a:t>function cannot pass values to a </a:t>
            </a:r>
            <a:r>
              <a:rPr lang="en-US" b="1" dirty="0"/>
              <a:t>class’s parameters</a:t>
            </a:r>
            <a:r>
              <a:rPr lang="en-US" dirty="0"/>
              <a:t>. </a:t>
            </a:r>
            <a:endParaRPr lang="en-US" dirty="0" smtClean="0"/>
          </a:p>
          <a:p>
            <a:pPr lvl="1"/>
            <a:r>
              <a:rPr lang="en-US" dirty="0" smtClean="0"/>
              <a:t>You </a:t>
            </a:r>
            <a:r>
              <a:rPr lang="en-US" dirty="0"/>
              <a:t>may still use </a:t>
            </a:r>
            <a:r>
              <a:rPr lang="en-US" i="1" dirty="0"/>
              <a:t>include </a:t>
            </a:r>
            <a:r>
              <a:rPr lang="en-US" dirty="0"/>
              <a:t>with </a:t>
            </a:r>
            <a:r>
              <a:rPr lang="en-US" b="1" dirty="0"/>
              <a:t>parameterized classes</a:t>
            </a:r>
            <a:r>
              <a:rPr lang="en-US" dirty="0"/>
              <a:t>, but only if every </a:t>
            </a:r>
            <a:r>
              <a:rPr lang="en-US" b="1" dirty="0"/>
              <a:t>parameter </a:t>
            </a:r>
            <a:r>
              <a:rPr lang="en-US" dirty="0"/>
              <a:t>has a default value; </a:t>
            </a:r>
            <a:r>
              <a:rPr lang="en-US" b="1" dirty="0"/>
              <a:t>parameters</a:t>
            </a:r>
            <a:r>
              <a:rPr lang="en-US" dirty="0"/>
              <a:t> without defaults are mandatory, and will require you to use the </a:t>
            </a:r>
            <a:r>
              <a:rPr lang="en-US" b="1" dirty="0"/>
              <a:t>resource-like </a:t>
            </a:r>
            <a:r>
              <a:rPr lang="en-US" dirty="0"/>
              <a:t>syntax to </a:t>
            </a:r>
            <a:r>
              <a:rPr lang="en-US" i="1" dirty="0"/>
              <a:t>declare </a:t>
            </a:r>
            <a:r>
              <a:rPr lang="en-US" dirty="0"/>
              <a:t>the </a:t>
            </a:r>
            <a:r>
              <a:rPr lang="en-US" b="1" dirty="0"/>
              <a:t>class</a:t>
            </a:r>
            <a:r>
              <a:rPr lang="en-US" dirty="0" smtClean="0"/>
              <a:t>.</a:t>
            </a:r>
          </a:p>
          <a:p>
            <a:r>
              <a:rPr lang="en-US" dirty="0"/>
              <a:t>The </a:t>
            </a:r>
            <a:r>
              <a:rPr lang="en-US" i="1" dirty="0"/>
              <a:t>`require`</a:t>
            </a:r>
            <a:r>
              <a:rPr lang="en-US" dirty="0"/>
              <a:t> function acts like </a:t>
            </a:r>
            <a:r>
              <a:rPr lang="en-US" i="1" dirty="0"/>
              <a:t>`include`</a:t>
            </a:r>
            <a:r>
              <a:rPr lang="en-US" dirty="0"/>
              <a:t>, but also causes the </a:t>
            </a:r>
            <a:r>
              <a:rPr lang="en-US" b="1" dirty="0"/>
              <a:t>class</a:t>
            </a:r>
            <a:r>
              <a:rPr lang="en-US" dirty="0"/>
              <a:t> to become a </a:t>
            </a:r>
            <a:r>
              <a:rPr lang="en-US" i="1" dirty="0"/>
              <a:t>dependency</a:t>
            </a:r>
            <a:r>
              <a:rPr lang="en-US" dirty="0"/>
              <a:t> of the surrounding contain.</a:t>
            </a:r>
          </a:p>
          <a:p>
            <a:pPr lvl="1"/>
            <a:r>
              <a:rPr lang="en-US" i="1" dirty="0"/>
              <a:t>The require function should not be confused with the require metaparameter.</a:t>
            </a:r>
            <a:endParaRPr lang="en-US" dirty="0"/>
          </a:p>
          <a:p>
            <a:endParaRPr lang="en-US" dirty="0" smtClean="0"/>
          </a:p>
        </p:txBody>
      </p:sp>
      <p:sp>
        <p:nvSpPr>
          <p:cNvPr id="6" name="Text Placeholder 5"/>
          <p:cNvSpPr>
            <a:spLocks noGrp="1"/>
          </p:cNvSpPr>
          <p:nvPr>
            <p:ph type="body" sz="quarter" idx="3"/>
          </p:nvPr>
        </p:nvSpPr>
        <p:spPr/>
        <p:txBody>
          <a:bodyPr/>
          <a:lstStyle/>
          <a:p>
            <a:r>
              <a:rPr lang="en-US" dirty="0"/>
              <a:t>Resource-Like Class </a:t>
            </a:r>
            <a:r>
              <a:rPr lang="en-US" dirty="0" smtClean="0"/>
              <a:t>Declarations</a:t>
            </a:r>
            <a:endParaRPr lang="en-US" dirty="0"/>
          </a:p>
        </p:txBody>
      </p:sp>
      <p:sp>
        <p:nvSpPr>
          <p:cNvPr id="7" name="Content Placeholder 6"/>
          <p:cNvSpPr>
            <a:spLocks noGrp="1"/>
          </p:cNvSpPr>
          <p:nvPr>
            <p:ph sz="quarter" idx="4"/>
          </p:nvPr>
        </p:nvSpPr>
        <p:spPr/>
        <p:txBody>
          <a:bodyPr>
            <a:normAutofit fontScale="55000" lnSpcReduction="20000"/>
          </a:bodyPr>
          <a:lstStyle/>
          <a:p>
            <a:r>
              <a:rPr lang="en-US" dirty="0" smtClean="0"/>
              <a:t>Act </a:t>
            </a:r>
            <a:r>
              <a:rPr lang="en-US" dirty="0"/>
              <a:t>more like </a:t>
            </a:r>
            <a:r>
              <a:rPr lang="en-US" b="1" dirty="0"/>
              <a:t>resources</a:t>
            </a:r>
            <a:r>
              <a:rPr lang="en-US" dirty="0"/>
              <a:t> than like the </a:t>
            </a:r>
            <a:r>
              <a:rPr lang="en-US" i="1" dirty="0"/>
              <a:t>include</a:t>
            </a:r>
            <a:r>
              <a:rPr lang="en-US" dirty="0"/>
              <a:t> function. </a:t>
            </a:r>
            <a:endParaRPr lang="en-US" dirty="0" smtClean="0"/>
          </a:p>
          <a:p>
            <a:pPr lvl="1"/>
            <a:r>
              <a:rPr lang="en-US" dirty="0"/>
              <a:t>class {'ntp</a:t>
            </a:r>
            <a:r>
              <a:rPr lang="en-US" dirty="0" smtClean="0"/>
              <a:t>':}</a:t>
            </a:r>
          </a:p>
          <a:p>
            <a:r>
              <a:rPr lang="en-US" dirty="0" smtClean="0"/>
              <a:t>However</a:t>
            </a:r>
            <a:r>
              <a:rPr lang="en-US" dirty="0"/>
              <a:t>, unlike </a:t>
            </a:r>
            <a:r>
              <a:rPr lang="en-US" i="1" dirty="0"/>
              <a:t>include</a:t>
            </a:r>
            <a:r>
              <a:rPr lang="en-US" dirty="0"/>
              <a:t>, </a:t>
            </a:r>
            <a:r>
              <a:rPr lang="en-US" b="1" dirty="0"/>
              <a:t>resource-like</a:t>
            </a:r>
            <a:r>
              <a:rPr lang="en-US" dirty="0"/>
              <a:t> </a:t>
            </a:r>
            <a:r>
              <a:rPr lang="en-US" b="1" dirty="0"/>
              <a:t>declarations</a:t>
            </a:r>
            <a:r>
              <a:rPr lang="en-US" dirty="0"/>
              <a:t> let you specify </a:t>
            </a:r>
            <a:r>
              <a:rPr lang="en-US" b="1" dirty="0"/>
              <a:t>class</a:t>
            </a:r>
            <a:r>
              <a:rPr lang="en-US" dirty="0"/>
              <a:t> </a:t>
            </a:r>
            <a:r>
              <a:rPr lang="en-US" b="1" dirty="0" smtClean="0"/>
              <a:t>parameters</a:t>
            </a:r>
            <a:r>
              <a:rPr lang="en-US" dirty="0" smtClean="0"/>
              <a:t>.</a:t>
            </a:r>
          </a:p>
          <a:p>
            <a:pPr lvl="1"/>
            <a:r>
              <a:rPr lang="en-US" dirty="0"/>
              <a:t>The </a:t>
            </a:r>
            <a:r>
              <a:rPr lang="en-US" b="1" dirty="0"/>
              <a:t>parameters</a:t>
            </a:r>
            <a:r>
              <a:rPr lang="en-US" dirty="0"/>
              <a:t> used when </a:t>
            </a:r>
            <a:r>
              <a:rPr lang="en-US" i="1" dirty="0"/>
              <a:t>defining</a:t>
            </a:r>
            <a:r>
              <a:rPr lang="en-US" dirty="0"/>
              <a:t> the </a:t>
            </a:r>
            <a:r>
              <a:rPr lang="en-US" b="1" dirty="0"/>
              <a:t>class</a:t>
            </a:r>
            <a:r>
              <a:rPr lang="en-US" dirty="0"/>
              <a:t> become the </a:t>
            </a:r>
            <a:r>
              <a:rPr lang="en-US" b="1" dirty="0"/>
              <a:t>attributes</a:t>
            </a:r>
            <a:r>
              <a:rPr lang="en-US" dirty="0"/>
              <a:t> (without the $ prefix) available when </a:t>
            </a:r>
            <a:r>
              <a:rPr lang="en-US" i="1" dirty="0"/>
              <a:t>declaring</a:t>
            </a:r>
            <a:r>
              <a:rPr lang="en-US" dirty="0"/>
              <a:t> the </a:t>
            </a:r>
            <a:r>
              <a:rPr lang="en-US" b="1" dirty="0"/>
              <a:t>class</a:t>
            </a:r>
            <a:r>
              <a:rPr lang="en-US" dirty="0"/>
              <a:t> like a </a:t>
            </a:r>
            <a:r>
              <a:rPr lang="en-US" b="1" dirty="0"/>
              <a:t>resource</a:t>
            </a:r>
            <a:r>
              <a:rPr lang="en-US" dirty="0" smtClean="0"/>
              <a:t>.</a:t>
            </a:r>
          </a:p>
          <a:p>
            <a:r>
              <a:rPr lang="en-US" dirty="0"/>
              <a:t>You can’t </a:t>
            </a:r>
            <a:r>
              <a:rPr lang="en-US" i="1" dirty="0"/>
              <a:t>declare</a:t>
            </a:r>
            <a:r>
              <a:rPr lang="en-US" dirty="0"/>
              <a:t> the same </a:t>
            </a:r>
            <a:r>
              <a:rPr lang="en-US" b="1" dirty="0"/>
              <a:t>resource</a:t>
            </a:r>
            <a:r>
              <a:rPr lang="en-US" dirty="0"/>
              <a:t> more than once. The same holds true for </a:t>
            </a:r>
            <a:r>
              <a:rPr lang="en-US" b="1" dirty="0"/>
              <a:t>resource-like</a:t>
            </a:r>
            <a:r>
              <a:rPr lang="en-US" dirty="0"/>
              <a:t> </a:t>
            </a:r>
            <a:r>
              <a:rPr lang="en-US" b="1" dirty="0"/>
              <a:t>class</a:t>
            </a:r>
            <a:r>
              <a:rPr lang="en-US" dirty="0"/>
              <a:t> </a:t>
            </a:r>
            <a:r>
              <a:rPr lang="en-US" b="1" dirty="0"/>
              <a:t>declarations</a:t>
            </a:r>
            <a:r>
              <a:rPr lang="en-US" dirty="0"/>
              <a:t>. </a:t>
            </a:r>
          </a:p>
          <a:p>
            <a:pPr lvl="1"/>
            <a:r>
              <a:rPr lang="en-US" dirty="0"/>
              <a:t>If </a:t>
            </a:r>
            <a:r>
              <a:rPr lang="en-US" b="1" dirty="0"/>
              <a:t>Puppet</a:t>
            </a:r>
            <a:r>
              <a:rPr lang="en-US" dirty="0"/>
              <a:t> tries to evaluate one and the </a:t>
            </a:r>
            <a:r>
              <a:rPr lang="en-US" b="1" dirty="0"/>
              <a:t>class</a:t>
            </a:r>
            <a:r>
              <a:rPr lang="en-US" dirty="0"/>
              <a:t> has already been </a:t>
            </a:r>
            <a:r>
              <a:rPr lang="en-US" i="1" dirty="0"/>
              <a:t>declared</a:t>
            </a:r>
            <a:r>
              <a:rPr lang="en-US" dirty="0"/>
              <a:t>, it will fail </a:t>
            </a:r>
            <a:r>
              <a:rPr lang="en-US" i="1" dirty="0"/>
              <a:t>compilation</a:t>
            </a:r>
            <a:r>
              <a:rPr lang="en-US" dirty="0"/>
              <a:t> with an error</a:t>
            </a:r>
            <a:r>
              <a:rPr lang="en-US" dirty="0" smtClean="0"/>
              <a:t>.</a:t>
            </a:r>
          </a:p>
          <a:p>
            <a:r>
              <a:rPr lang="en-US" dirty="0"/>
              <a:t>The </a:t>
            </a:r>
            <a:r>
              <a:rPr lang="en-US" b="1" dirty="0"/>
              <a:t>resource-like</a:t>
            </a:r>
            <a:r>
              <a:rPr lang="en-US" dirty="0"/>
              <a:t> syntax should not be mixed with </a:t>
            </a:r>
            <a:r>
              <a:rPr lang="en-US" i="1" dirty="0"/>
              <a:t>include</a:t>
            </a:r>
            <a:r>
              <a:rPr lang="en-US" dirty="0"/>
              <a:t> for a given </a:t>
            </a:r>
            <a:r>
              <a:rPr lang="en-US" b="1" dirty="0"/>
              <a:t>class</a:t>
            </a:r>
            <a:r>
              <a:rPr lang="en-US" dirty="0"/>
              <a:t>. </a:t>
            </a:r>
            <a:endParaRPr lang="en-US" dirty="0" smtClean="0"/>
          </a:p>
          <a:p>
            <a:pPr lvl="1"/>
            <a:r>
              <a:rPr lang="en-US" dirty="0" smtClean="0"/>
              <a:t>The </a:t>
            </a:r>
            <a:r>
              <a:rPr lang="en-US" dirty="0"/>
              <a:t>behavior of the two syntaxes when mixed is undefined; </a:t>
            </a:r>
            <a:endParaRPr lang="en-US" dirty="0" smtClean="0"/>
          </a:p>
          <a:p>
            <a:pPr lvl="1"/>
            <a:r>
              <a:rPr lang="en-US" dirty="0"/>
              <a:t>T</a:t>
            </a:r>
            <a:r>
              <a:rPr lang="en-US" dirty="0" smtClean="0"/>
              <a:t>he </a:t>
            </a:r>
            <a:r>
              <a:rPr lang="en-US" dirty="0"/>
              <a:t>results will be parse-order dependent and will sometimes succeed and sometimes fail</a:t>
            </a:r>
            <a:r>
              <a:rPr lang="en-US" dirty="0" smtClean="0"/>
              <a:t>.</a:t>
            </a:r>
          </a:p>
        </p:txBody>
      </p:sp>
    </p:spTree>
    <p:extLst>
      <p:ext uri="{BB962C8B-B14F-4D97-AF65-F5344CB8AC3E}">
        <p14:creationId xmlns:p14="http://schemas.microsoft.com/office/powerpoint/2010/main" val="358056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Structure</a:t>
            </a:r>
            <a:endParaRPr lang="en-US" dirty="0"/>
          </a:p>
        </p:txBody>
      </p:sp>
      <p:pic>
        <p:nvPicPr>
          <p:cNvPr id="5122" name="Picture 2" descr="https://lh6.googleusercontent.com/Ly1kZwpIWLuBoiwknQ_edN08YphzKXw6Y5TNKbzJ3LfiRKi0izq-G8HQiV6PSaklaJ_xtk8oFqlBAPTHJSDZUNYmTq1DCJ5rfIe_pVANlRVHQS--QZcZ9six7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37654" y="2091848"/>
            <a:ext cx="7387383" cy="373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2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 Relationships</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t>Best practices recommend basing your </a:t>
            </a:r>
            <a:r>
              <a:rPr lang="en-US" i="1" dirty="0"/>
              <a:t>requires, befores, and other ordering-related dependencies</a:t>
            </a:r>
            <a:r>
              <a:rPr lang="en-US" dirty="0"/>
              <a:t> on </a:t>
            </a:r>
            <a:r>
              <a:rPr lang="en-US" b="1" dirty="0"/>
              <a:t>classes</a:t>
            </a:r>
            <a:r>
              <a:rPr lang="en-US" dirty="0"/>
              <a:t> rather than </a:t>
            </a:r>
            <a:r>
              <a:rPr lang="en-US" b="1" dirty="0"/>
              <a:t>resources</a:t>
            </a:r>
            <a:r>
              <a:rPr lang="en-US" dirty="0" smtClean="0"/>
              <a:t>.</a:t>
            </a:r>
          </a:p>
          <a:p>
            <a:pPr lvl="1"/>
            <a:r>
              <a:rPr lang="en-US" dirty="0"/>
              <a:t>before</a:t>
            </a:r>
          </a:p>
          <a:p>
            <a:pPr lvl="2"/>
            <a:r>
              <a:rPr lang="en-US" dirty="0"/>
              <a:t>Causes a resource to be applied before the target resource.</a:t>
            </a:r>
          </a:p>
          <a:p>
            <a:pPr lvl="1"/>
            <a:r>
              <a:rPr lang="en-US" dirty="0"/>
              <a:t>require</a:t>
            </a:r>
          </a:p>
          <a:p>
            <a:pPr lvl="2"/>
            <a:r>
              <a:rPr lang="en-US" dirty="0"/>
              <a:t>Causes a resource to be applied after the target resource.</a:t>
            </a:r>
          </a:p>
          <a:p>
            <a:pPr lvl="1"/>
            <a:r>
              <a:rPr lang="en-US" dirty="0"/>
              <a:t>notify</a:t>
            </a:r>
          </a:p>
          <a:p>
            <a:pPr lvl="2"/>
            <a:r>
              <a:rPr lang="en-US" dirty="0"/>
              <a:t>Causes a resource to be applied before the target resource. The target resource will refresh if the notifying resource changes.</a:t>
            </a:r>
          </a:p>
          <a:p>
            <a:pPr lvl="1"/>
            <a:r>
              <a:rPr lang="en-US" dirty="0"/>
              <a:t>subscribe</a:t>
            </a:r>
          </a:p>
          <a:p>
            <a:pPr lvl="2"/>
            <a:r>
              <a:rPr lang="en-US" dirty="0"/>
              <a:t>Causes a resource to be applied after the target resource. The subscribing resource will refresh if the target resource changes</a:t>
            </a:r>
            <a:r>
              <a:rPr lang="en-US" dirty="0" smtClean="0"/>
              <a:t>.</a:t>
            </a:r>
          </a:p>
        </p:txBody>
      </p:sp>
      <p:sp>
        <p:nvSpPr>
          <p:cNvPr id="4" name="Content Placeholder 3"/>
          <p:cNvSpPr>
            <a:spLocks noGrp="1"/>
          </p:cNvSpPr>
          <p:nvPr>
            <p:ph sz="half" idx="2"/>
          </p:nvPr>
        </p:nvSpPr>
        <p:spPr>
          <a:xfrm>
            <a:off x="6781799" y="1981200"/>
            <a:ext cx="4723563" cy="448056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rmAutofit fontScale="85000" lnSpcReduction="20000"/>
          </a:bodyPr>
          <a:lstStyle/>
          <a:p>
            <a:pPr marL="0" indent="0">
              <a:buNone/>
            </a:pPr>
            <a:r>
              <a:rPr lang="en-US" sz="1200" b="1" dirty="0">
                <a:solidFill>
                  <a:schemeClr val="tx1"/>
                </a:solidFill>
                <a:latin typeface="Courier New" panose="02070309020205020404" pitchFamily="49" charset="0"/>
                <a:cs typeface="Courier New" panose="02070309020205020404" pitchFamily="49" charset="0"/>
              </a:rPr>
              <a:t># The two examples below create the </a:t>
            </a:r>
            <a:br>
              <a:rPr lang="en-US" sz="1200" b="1" dirty="0">
                <a:solidFill>
                  <a:schemeClr val="tx1"/>
                </a:solidFill>
                <a:latin typeface="Courier New" panose="02070309020205020404" pitchFamily="49" charset="0"/>
                <a:cs typeface="Courier New" panose="02070309020205020404" pitchFamily="49" charset="0"/>
              </a:rPr>
            </a:br>
            <a:r>
              <a:rPr lang="en-US" sz="1200" b="1" dirty="0">
                <a:solidFill>
                  <a:schemeClr val="tx1"/>
                </a:solidFill>
                <a:latin typeface="Courier New" panose="02070309020205020404" pitchFamily="49" charset="0"/>
                <a:cs typeface="Courier New" panose="02070309020205020404" pitchFamily="49" charset="0"/>
              </a:rPr>
              <a:t># same ordering relationship:</a:t>
            </a:r>
            <a:br>
              <a:rPr lang="en-US" sz="1200" b="1" dirty="0">
                <a:solidFill>
                  <a:schemeClr val="tx1"/>
                </a:solidFill>
                <a:latin typeface="Courier New" panose="02070309020205020404" pitchFamily="49" charset="0"/>
                <a:cs typeface="Courier New" panose="02070309020205020404" pitchFamily="49" charset="0"/>
              </a:rPr>
            </a:br>
            <a:r>
              <a:rPr lang="en-US" sz="1200" b="1" dirty="0">
                <a:solidFill>
                  <a:schemeClr val="tx1"/>
                </a:solidFill>
                <a:latin typeface="Courier New" panose="02070309020205020404" pitchFamily="49" charset="0"/>
                <a:cs typeface="Courier New" panose="02070309020205020404" pitchFamily="49" charset="0"/>
              </a:rPr>
              <a:t/>
            </a:r>
            <a:br>
              <a:rPr lang="en-US" sz="1200" b="1"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package { 'openssh-server':</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ensure =&gt; present,</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before =&gt; File['/etc/ssh/sshd_config'],</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file { '/etc/ssh/sshd_config':</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ensure  =&gt; file,</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mode    =&gt; 600,</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source  =&gt; 'puppet:///modules/sshd/sshd_config',</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require =&gt; Package['openssh-server'],</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a:r>
            <a:br>
              <a:rPr lang="en-US" sz="1200" dirty="0">
                <a:solidFill>
                  <a:schemeClr val="tx1"/>
                </a:solidFill>
                <a:latin typeface="Courier New" panose="02070309020205020404" pitchFamily="49" charset="0"/>
                <a:cs typeface="Courier New" panose="02070309020205020404" pitchFamily="49" charset="0"/>
              </a:rPr>
            </a:br>
            <a:r>
              <a:rPr lang="en-US" sz="1200" b="1" dirty="0">
                <a:solidFill>
                  <a:schemeClr val="tx1"/>
                </a:solidFill>
                <a:latin typeface="Courier New" panose="02070309020205020404" pitchFamily="49" charset="0"/>
                <a:cs typeface="Courier New" panose="02070309020205020404" pitchFamily="49" charset="0"/>
              </a:rPr>
              <a:t># The two examples below create the </a:t>
            </a:r>
            <a:br>
              <a:rPr lang="en-US" sz="1200" b="1" dirty="0">
                <a:solidFill>
                  <a:schemeClr val="tx1"/>
                </a:solidFill>
                <a:latin typeface="Courier New" panose="02070309020205020404" pitchFamily="49" charset="0"/>
                <a:cs typeface="Courier New" panose="02070309020205020404" pitchFamily="49" charset="0"/>
              </a:rPr>
            </a:br>
            <a:r>
              <a:rPr lang="en-US" sz="1200" b="1" dirty="0">
                <a:solidFill>
                  <a:schemeClr val="tx1"/>
                </a:solidFill>
                <a:latin typeface="Courier New" panose="02070309020205020404" pitchFamily="49" charset="0"/>
                <a:cs typeface="Courier New" panose="02070309020205020404" pitchFamily="49" charset="0"/>
              </a:rPr>
              <a:t># same notification relationship:</a:t>
            </a:r>
            <a:br>
              <a:rPr lang="en-US" sz="1200" b="1"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file { '/etc/ssh/sshd_config':</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ensure =&gt; file,</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mode   =&gt; 600,</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source =&gt; 'puppet:///modules/sshd/sshd_config',</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notify =&gt; Service['sshd'],</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service { 'sshd':</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ensure    =&gt; running,</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enable    =&gt; true,</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subscribe =&gt; File['/etc/ssh/sshd_config'],</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a:t>
            </a:r>
          </a:p>
          <a:p>
            <a:pPr marL="0" indent="0">
              <a:buNone/>
            </a:pPr>
            <a:endParaRPr lang="en-US" sz="12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469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 Resources</a:t>
            </a:r>
            <a:endParaRPr lang="en-US" dirty="0"/>
          </a:p>
        </p:txBody>
      </p:sp>
      <p:sp>
        <p:nvSpPr>
          <p:cNvPr id="7" name="Content Placeholder 6"/>
          <p:cNvSpPr>
            <a:spLocks noGrp="1"/>
          </p:cNvSpPr>
          <p:nvPr>
            <p:ph sz="half" idx="1"/>
          </p:nvPr>
        </p:nvSpPr>
        <p:spPr/>
        <p:txBody>
          <a:bodyPr>
            <a:normAutofit fontScale="77500" lnSpcReduction="20000"/>
          </a:bodyPr>
          <a:lstStyle/>
          <a:p>
            <a:r>
              <a:rPr lang="en-US" dirty="0" smtClean="0"/>
              <a:t>Are </a:t>
            </a:r>
            <a:r>
              <a:rPr lang="en-US" dirty="0"/>
              <a:t>the fundamental unit for modeling system configurations. </a:t>
            </a:r>
            <a:endParaRPr lang="en-US" dirty="0" smtClean="0"/>
          </a:p>
          <a:p>
            <a:r>
              <a:rPr lang="en-US" dirty="0" smtClean="0"/>
              <a:t>Each </a:t>
            </a:r>
            <a:r>
              <a:rPr lang="en-US" dirty="0"/>
              <a:t>resource describes some aspect of a system, </a:t>
            </a:r>
            <a:r>
              <a:rPr lang="en-US" dirty="0" smtClean="0"/>
              <a:t>like:</a:t>
            </a:r>
          </a:p>
          <a:p>
            <a:pPr lvl="1"/>
            <a:r>
              <a:rPr lang="en-US" dirty="0" smtClean="0"/>
              <a:t>a </a:t>
            </a:r>
            <a:r>
              <a:rPr lang="en-US" dirty="0"/>
              <a:t>service that must be </a:t>
            </a:r>
            <a:r>
              <a:rPr lang="en-US" dirty="0" smtClean="0"/>
              <a:t>running,</a:t>
            </a:r>
          </a:p>
          <a:p>
            <a:pPr lvl="1"/>
            <a:r>
              <a:rPr lang="en-US" dirty="0"/>
              <a:t>o</a:t>
            </a:r>
            <a:r>
              <a:rPr lang="en-US" dirty="0" smtClean="0"/>
              <a:t>r </a:t>
            </a:r>
            <a:r>
              <a:rPr lang="en-US" dirty="0"/>
              <a:t>a package that must be installed. </a:t>
            </a:r>
            <a:endParaRPr lang="en-US" dirty="0" smtClean="0"/>
          </a:p>
          <a:p>
            <a:r>
              <a:rPr lang="en-US" dirty="0" smtClean="0"/>
              <a:t>The </a:t>
            </a:r>
            <a:r>
              <a:rPr lang="en-US" dirty="0"/>
              <a:t>block of </a:t>
            </a:r>
            <a:r>
              <a:rPr lang="en-US" dirty="0" smtClean="0"/>
              <a:t>code </a:t>
            </a:r>
            <a:r>
              <a:rPr lang="en-US" dirty="0"/>
              <a:t>that describes a resource is called a resource declaration</a:t>
            </a:r>
            <a:r>
              <a:rPr lang="en-US" dirty="0" smtClean="0"/>
              <a:t>.</a:t>
            </a:r>
            <a:endParaRPr lang="en-US" b="1" dirty="0" smtClean="0"/>
          </a:p>
          <a:p>
            <a:r>
              <a:rPr lang="en-US" dirty="0" smtClean="0"/>
              <a:t>Have </a:t>
            </a:r>
            <a:r>
              <a:rPr lang="en-US" dirty="0" smtClean="0"/>
              <a:t>a </a:t>
            </a:r>
            <a:r>
              <a:rPr lang="en-US" b="1" dirty="0"/>
              <a:t>type</a:t>
            </a:r>
            <a:r>
              <a:rPr lang="en-US" dirty="0"/>
              <a:t>, a </a:t>
            </a:r>
            <a:r>
              <a:rPr lang="en-US" b="1" dirty="0"/>
              <a:t>name</a:t>
            </a:r>
            <a:r>
              <a:rPr lang="en-US" dirty="0"/>
              <a:t> and </a:t>
            </a:r>
            <a:r>
              <a:rPr lang="en-US" b="1" dirty="0"/>
              <a:t>attributes</a:t>
            </a:r>
            <a:r>
              <a:rPr lang="en-US" dirty="0"/>
              <a:t> that define the </a:t>
            </a:r>
            <a:r>
              <a:rPr lang="en-US" b="1" dirty="0"/>
              <a:t>configuration</a:t>
            </a:r>
            <a:r>
              <a:rPr lang="en-US" dirty="0"/>
              <a:t> of that </a:t>
            </a:r>
            <a:r>
              <a:rPr lang="en-US" b="1" dirty="0"/>
              <a:t>resource</a:t>
            </a:r>
            <a:r>
              <a:rPr lang="en-US" dirty="0" smtClean="0"/>
              <a:t>.</a:t>
            </a:r>
          </a:p>
          <a:p>
            <a:r>
              <a:rPr lang="en-US" dirty="0"/>
              <a:t>Where </a:t>
            </a:r>
            <a:r>
              <a:rPr lang="en-US" b="1" dirty="0"/>
              <a:t>Puppet</a:t>
            </a:r>
            <a:r>
              <a:rPr lang="en-US" dirty="0"/>
              <a:t> shines, in relation to other tools, is that it empowers you to specify relationships between these </a:t>
            </a:r>
            <a:r>
              <a:rPr lang="en-US" b="1" dirty="0"/>
              <a:t>resources</a:t>
            </a:r>
            <a:r>
              <a:rPr lang="en-US" dirty="0"/>
              <a:t> and the </a:t>
            </a:r>
            <a:r>
              <a:rPr lang="en-US" b="1" dirty="0"/>
              <a:t>modules</a:t>
            </a:r>
            <a:r>
              <a:rPr lang="en-US" dirty="0"/>
              <a:t> they may be defined in</a:t>
            </a:r>
            <a:r>
              <a:rPr lang="en-US" dirty="0" smtClean="0"/>
              <a:t>.</a:t>
            </a:r>
          </a:p>
        </p:txBody>
      </p:sp>
      <p:sp>
        <p:nvSpPr>
          <p:cNvPr id="3" name="Content Placeholder 2"/>
          <p:cNvSpPr>
            <a:spLocks noGrp="1"/>
          </p:cNvSpPr>
          <p:nvPr>
            <p:ph sz="half" idx="2"/>
          </p:nvPr>
        </p:nvSpPr>
        <p:spPr>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1050" b="1" dirty="0">
                <a:solidFill>
                  <a:schemeClr val="tx1"/>
                </a:solidFill>
                <a:latin typeface="Courier New" panose="02070309020205020404" pitchFamily="49" charset="0"/>
                <a:cs typeface="Courier New" panose="02070309020205020404" pitchFamily="49" charset="0"/>
              </a:rPr>
              <a:t># A resource declaration</a:t>
            </a:r>
            <a:r>
              <a:rPr lang="en-US" sz="1050" b="1" dirty="0" smtClean="0">
                <a:solidFill>
                  <a:schemeClr val="tx1"/>
                </a:solidFill>
                <a:latin typeface="Courier New" panose="02070309020205020404" pitchFamily="49" charset="0"/>
                <a:cs typeface="Courier New" panose="02070309020205020404" pitchFamily="49" charset="0"/>
              </a:rPr>
              <a:t>:</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file </a:t>
            </a:r>
            <a:r>
              <a:rPr lang="en-US" sz="1050" dirty="0">
                <a:solidFill>
                  <a:schemeClr val="tx1"/>
                </a:solidFill>
                <a:latin typeface="Courier New" panose="02070309020205020404" pitchFamily="49" charset="0"/>
                <a:cs typeface="Courier New" panose="02070309020205020404" pitchFamily="49" charset="0"/>
              </a:rPr>
              <a:t>{ '/etc/passwd</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ensure </a:t>
            </a:r>
            <a:r>
              <a:rPr lang="en-US" sz="1050" dirty="0">
                <a:solidFill>
                  <a:schemeClr val="tx1"/>
                </a:solidFill>
                <a:latin typeface="Courier New" panose="02070309020205020404" pitchFamily="49" charset="0"/>
                <a:cs typeface="Courier New" panose="02070309020205020404" pitchFamily="49" charset="0"/>
              </a:rPr>
              <a:t>=&gt; file</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owner  </a:t>
            </a:r>
            <a:r>
              <a:rPr lang="en-US" sz="1050" dirty="0">
                <a:solidFill>
                  <a:schemeClr val="tx1"/>
                </a:solidFill>
                <a:latin typeface="Courier New" panose="02070309020205020404" pitchFamily="49" charset="0"/>
                <a:cs typeface="Courier New" panose="02070309020205020404" pitchFamily="49" charset="0"/>
              </a:rPr>
              <a:t>=&gt; 'root</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group  </a:t>
            </a:r>
            <a:r>
              <a:rPr lang="en-US" sz="1050" dirty="0">
                <a:solidFill>
                  <a:schemeClr val="tx1"/>
                </a:solidFill>
                <a:latin typeface="Courier New" panose="02070309020205020404" pitchFamily="49" charset="0"/>
                <a:cs typeface="Courier New" panose="02070309020205020404" pitchFamily="49" charset="0"/>
              </a:rPr>
              <a:t>=&gt; 'root</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mode   </a:t>
            </a:r>
            <a:r>
              <a:rPr lang="en-US" sz="1050" dirty="0">
                <a:solidFill>
                  <a:schemeClr val="tx1"/>
                </a:solidFill>
                <a:latin typeface="Courier New" panose="02070309020205020404" pitchFamily="49" charset="0"/>
                <a:cs typeface="Courier New" panose="02070309020205020404" pitchFamily="49" charset="0"/>
              </a:rPr>
              <a:t>=&gt; '0600</a:t>
            </a:r>
            <a:r>
              <a:rPr lang="en-US" sz="1050" dirty="0" smtClean="0">
                <a:solidFill>
                  <a:schemeClr val="tx1"/>
                </a:solidFill>
                <a:latin typeface="Courier New" panose="02070309020205020404" pitchFamily="49" charset="0"/>
                <a:cs typeface="Courier New" panose="02070309020205020404" pitchFamily="49" charset="0"/>
              </a:rPr>
              <a:t>',</a:t>
            </a:r>
            <a:r>
              <a:rPr lang="en-US" sz="1050" dirty="0">
                <a:solidFill>
                  <a:schemeClr val="tx1"/>
                </a:solidFill>
                <a:latin typeface="Courier New" panose="02070309020205020404" pitchFamily="49" charset="0"/>
                <a:cs typeface="Courier New" panose="02070309020205020404" pitchFamily="49" charset="0"/>
              </a:rPr>
              <a:t/>
            </a:r>
            <a:br>
              <a:rPr lang="en-US" sz="1050" dirty="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p>
          <a:p>
            <a:pPr marL="0" indent="0">
              <a:buNone/>
            </a:pPr>
            <a:r>
              <a:rPr lang="en-US" sz="1050" b="1" dirty="0">
                <a:solidFill>
                  <a:schemeClr val="tx1"/>
                </a:solidFill>
                <a:latin typeface="Courier New" panose="02070309020205020404" pitchFamily="49" charset="0"/>
                <a:cs typeface="Courier New" panose="02070309020205020404" pitchFamily="49" charset="0"/>
              </a:rPr>
              <a:t># Every resource has a type, </a:t>
            </a:r>
            <a:br>
              <a:rPr lang="en-US" sz="1050" b="1" dirty="0">
                <a:solidFill>
                  <a:schemeClr val="tx1"/>
                </a:solidFill>
                <a:latin typeface="Courier New" panose="02070309020205020404" pitchFamily="49" charset="0"/>
                <a:cs typeface="Courier New" panose="02070309020205020404" pitchFamily="49" charset="0"/>
              </a:rPr>
            </a:br>
            <a:r>
              <a:rPr lang="en-US" sz="1050" b="1" dirty="0" smtClean="0">
                <a:solidFill>
                  <a:schemeClr val="tx1"/>
                </a:solidFill>
                <a:latin typeface="Courier New" panose="02070309020205020404" pitchFamily="49" charset="0"/>
                <a:cs typeface="Courier New" panose="02070309020205020404" pitchFamily="49" charset="0"/>
              </a:rPr>
              <a:t># a </a:t>
            </a:r>
            <a:r>
              <a:rPr lang="en-US" sz="1050" b="1" dirty="0">
                <a:solidFill>
                  <a:schemeClr val="tx1"/>
                </a:solidFill>
                <a:latin typeface="Courier New" panose="02070309020205020404" pitchFamily="49" charset="0"/>
                <a:cs typeface="Courier New" panose="02070309020205020404" pitchFamily="49" charset="0"/>
              </a:rPr>
              <a:t>title, and a set of attributes:</a:t>
            </a:r>
            <a:r>
              <a:rPr lang="en-US" sz="1050" dirty="0">
                <a:solidFill>
                  <a:schemeClr val="tx1"/>
                </a:solidFill>
                <a:latin typeface="Courier New" panose="02070309020205020404" pitchFamily="49" charset="0"/>
                <a:cs typeface="Courier New" panose="02070309020205020404" pitchFamily="49" charset="0"/>
              </a:rPr>
              <a:t/>
            </a:r>
            <a:br>
              <a:rPr lang="en-US" sz="1050" dirty="0">
                <a:solidFill>
                  <a:schemeClr val="tx1"/>
                </a:solidFill>
                <a:latin typeface="Courier New" panose="02070309020205020404" pitchFamily="49" charset="0"/>
                <a:cs typeface="Courier New" panose="02070309020205020404" pitchFamily="49" charset="0"/>
              </a:rPr>
            </a:br>
            <a:r>
              <a:rPr lang="en-US" sz="1050" dirty="0">
                <a:solidFill>
                  <a:schemeClr val="tx1"/>
                </a:solidFill>
                <a:latin typeface="Courier New" panose="02070309020205020404" pitchFamily="49" charset="0"/>
                <a:cs typeface="Courier New" panose="02070309020205020404" pitchFamily="49" charset="0"/>
              </a:rPr>
              <a:t>type {'title</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attribute </a:t>
            </a:r>
            <a:r>
              <a:rPr lang="en-US" sz="1050" dirty="0">
                <a:solidFill>
                  <a:schemeClr val="tx1"/>
                </a:solidFill>
                <a:latin typeface="Courier New" panose="02070309020205020404" pitchFamily="49" charset="0"/>
                <a:cs typeface="Courier New" panose="02070309020205020404" pitchFamily="49" charset="0"/>
              </a:rPr>
              <a:t>=&gt; value</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9053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Puppet </a:t>
            </a:r>
            <a:r>
              <a:rPr lang="en-US" dirty="0" smtClean="0"/>
              <a:t>Resource Chaining</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a:t>The chaining arrows accept the following types of operands on either side of the </a:t>
            </a:r>
            <a:r>
              <a:rPr lang="en-US" dirty="0" smtClean="0"/>
              <a:t>arrow:</a:t>
            </a:r>
          </a:p>
          <a:p>
            <a:pPr lvl="1"/>
            <a:r>
              <a:rPr lang="en-US" dirty="0" smtClean="0"/>
              <a:t>Resource </a:t>
            </a:r>
            <a:r>
              <a:rPr lang="en-US" dirty="0"/>
              <a:t>references, including multi-resource references</a:t>
            </a:r>
          </a:p>
          <a:p>
            <a:pPr lvl="1"/>
            <a:r>
              <a:rPr lang="en-US" dirty="0"/>
              <a:t>Resource declarations</a:t>
            </a:r>
          </a:p>
          <a:p>
            <a:pPr lvl="1"/>
            <a:r>
              <a:rPr lang="en-US" dirty="0"/>
              <a:t>Resource collectors</a:t>
            </a:r>
          </a:p>
          <a:p>
            <a:r>
              <a:rPr lang="en-US" b="1" dirty="0" smtClean="0"/>
              <a:t>Operators</a:t>
            </a:r>
          </a:p>
          <a:p>
            <a:pPr lvl="1"/>
            <a:r>
              <a:rPr lang="en-US" b="1" dirty="0" smtClean="0"/>
              <a:t>-&gt; </a:t>
            </a:r>
            <a:r>
              <a:rPr lang="en-US" b="1" dirty="0"/>
              <a:t>(ordering arrow)</a:t>
            </a:r>
          </a:p>
          <a:p>
            <a:pPr lvl="2"/>
            <a:r>
              <a:rPr lang="en-US" dirty="0"/>
              <a:t>Causes the resource on the left to be applied before the resource on the right. Written with a hyphen and a greater-than sign.</a:t>
            </a:r>
          </a:p>
          <a:p>
            <a:pPr lvl="1"/>
            <a:r>
              <a:rPr lang="en-US" b="1" dirty="0"/>
              <a:t>~&gt; (notification arrow)</a:t>
            </a:r>
          </a:p>
          <a:p>
            <a:pPr lvl="2"/>
            <a:r>
              <a:rPr lang="en-US" dirty="0"/>
              <a:t>Causes the resource on the left to be applied first, and sends a refresh event to the resource on the right if the left resource changes. Written with a tilde and a greater-than sign.</a:t>
            </a:r>
          </a:p>
        </p:txBody>
      </p:sp>
      <p:sp>
        <p:nvSpPr>
          <p:cNvPr id="4" name="Content Placeholder 3"/>
          <p:cNvSpPr>
            <a:spLocks noGrp="1"/>
          </p:cNvSpPr>
          <p:nvPr>
            <p:ph sz="half" idx="2"/>
          </p:nvPr>
        </p:nvSpPr>
        <p:spPr>
          <a:xfrm>
            <a:off x="6781799" y="1981200"/>
            <a:ext cx="5075583" cy="448056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Autofit/>
          </a:bodyPr>
          <a:lstStyle/>
          <a:p>
            <a:pPr marL="0" indent="0">
              <a:buNone/>
            </a:pPr>
            <a:r>
              <a:rPr lang="en-US" sz="1050" b="1" i="1" dirty="0" smtClean="0">
                <a:solidFill>
                  <a:schemeClr val="tx1"/>
                </a:solidFill>
                <a:latin typeface="Courier New" panose="02070309020205020404" pitchFamily="49" charset="0"/>
                <a:cs typeface="Courier New" panose="02070309020205020404" pitchFamily="49" charset="0"/>
              </a:rPr>
              <a:t># </a:t>
            </a:r>
            <a:r>
              <a:rPr lang="en-US" sz="1050" b="1" i="1" dirty="0">
                <a:solidFill>
                  <a:schemeClr val="tx1"/>
                </a:solidFill>
                <a:latin typeface="Courier New" panose="02070309020205020404" pitchFamily="49" charset="0"/>
                <a:cs typeface="Courier New" panose="02070309020205020404" pitchFamily="49" charset="0"/>
              </a:rPr>
              <a:t>Chaining a Resource Declaration</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Package</a:t>
            </a:r>
            <a:r>
              <a:rPr lang="en-US" sz="1050" dirty="0">
                <a:solidFill>
                  <a:schemeClr val="tx1"/>
                </a:solidFill>
                <a:latin typeface="Courier New" panose="02070309020205020404" pitchFamily="49" charset="0"/>
                <a:cs typeface="Courier New" panose="02070309020205020404" pitchFamily="49" charset="0"/>
              </a:rPr>
              <a:t>['ntp'] -&gt; </a:t>
            </a:r>
            <a:r>
              <a:rPr lang="en-US" sz="1050" dirty="0" smtClean="0">
                <a:solidFill>
                  <a:schemeClr val="tx1"/>
                </a:solidFill>
                <a:latin typeface="Courier New" panose="02070309020205020404" pitchFamily="49" charset="0"/>
                <a:cs typeface="Courier New" panose="02070309020205020404" pitchFamily="49" charset="0"/>
              </a:rPr>
              <a:t>File</a:t>
            </a:r>
            <a:r>
              <a:rPr lang="en-US" sz="1050" dirty="0">
                <a:solidFill>
                  <a:schemeClr val="tx1"/>
                </a:solidFill>
                <a:latin typeface="Courier New" panose="02070309020205020404" pitchFamily="49" charset="0"/>
                <a:cs typeface="Courier New" panose="02070309020205020404" pitchFamily="49" charset="0"/>
              </a:rPr>
              <a:t>['ntp.conf'] </a:t>
            </a:r>
            <a:r>
              <a:rPr lang="en-US" sz="1050" dirty="0" smtClean="0">
                <a:solidFill>
                  <a:schemeClr val="tx1"/>
                </a:solidFill>
                <a:latin typeface="Courier New" panose="02070309020205020404" pitchFamily="49" charset="0"/>
                <a:cs typeface="Courier New" panose="02070309020205020404" pitchFamily="49" charset="0"/>
              </a:rPr>
              <a:t>~&gt; Service</a:t>
            </a:r>
            <a:r>
              <a:rPr lang="en-US" sz="1050" dirty="0">
                <a:solidFill>
                  <a:schemeClr val="tx1"/>
                </a:solidFill>
                <a:latin typeface="Courier New" panose="02070309020205020404" pitchFamily="49" charset="0"/>
                <a:cs typeface="Courier New" panose="02070309020205020404" pitchFamily="49" charset="0"/>
              </a:rPr>
              <a:t>['ntpd</a:t>
            </a:r>
            <a:r>
              <a:rPr lang="en-US" sz="1050" dirty="0" smtClean="0">
                <a:solidFill>
                  <a:schemeClr val="tx1"/>
                </a:solidFill>
                <a:latin typeface="Courier New" panose="02070309020205020404" pitchFamily="49" charset="0"/>
                <a:cs typeface="Courier New" panose="02070309020205020404" pitchFamily="49" charset="0"/>
              </a:rPr>
              <a:t>']</a:t>
            </a:r>
            <a:r>
              <a:rPr lang="en-US" sz="1050" dirty="0">
                <a:solidFill>
                  <a:schemeClr val="tx1"/>
                </a:solidFill>
                <a:latin typeface="Courier New" panose="02070309020205020404" pitchFamily="49" charset="0"/>
                <a:cs typeface="Courier New" panose="02070309020205020404" pitchFamily="49" charset="0"/>
              </a:rPr>
              <a:t/>
            </a:r>
            <a:br>
              <a:rPr lang="en-US" sz="1050" dirty="0">
                <a:solidFill>
                  <a:schemeClr val="tx1"/>
                </a:solidFill>
                <a:latin typeface="Courier New" panose="02070309020205020404" pitchFamily="49" charset="0"/>
                <a:cs typeface="Courier New" panose="02070309020205020404" pitchFamily="49" charset="0"/>
              </a:rPr>
            </a:br>
            <a:r>
              <a:rPr lang="en-US" sz="1050" dirty="0">
                <a:solidFill>
                  <a:schemeClr val="tx1"/>
                </a:solidFill>
                <a:latin typeface="Courier New" panose="02070309020205020404" pitchFamily="49" charset="0"/>
                <a:cs typeface="Courier New" panose="02070309020205020404" pitchFamily="49" charset="0"/>
              </a:rPr>
              <a:t/>
            </a:r>
            <a:br>
              <a:rPr lang="en-US" sz="1050" dirty="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package </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openssh</a:t>
            </a:r>
            <a:r>
              <a:rPr lang="en-US" sz="1050" dirty="0">
                <a:solidFill>
                  <a:schemeClr val="tx1"/>
                </a:solidFill>
                <a:latin typeface="Courier New" panose="02070309020205020404" pitchFamily="49" charset="0"/>
                <a:cs typeface="Courier New" panose="02070309020205020404" pitchFamily="49" charset="0"/>
              </a:rPr>
              <a:t>-server</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ensure </a:t>
            </a:r>
            <a:r>
              <a:rPr lang="en-US" sz="1050" dirty="0">
                <a:solidFill>
                  <a:schemeClr val="tx1"/>
                </a:solidFill>
                <a:latin typeface="Courier New" panose="02070309020205020404" pitchFamily="49" charset="0"/>
                <a:cs typeface="Courier New" panose="02070309020205020404" pitchFamily="49" charset="0"/>
              </a:rPr>
              <a:t>=&gt; present</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-&gt;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file </a:t>
            </a:r>
            <a:r>
              <a:rPr lang="en-US" sz="1050" dirty="0">
                <a:solidFill>
                  <a:schemeClr val="tx1"/>
                </a:solidFill>
                <a:latin typeface="Courier New" panose="02070309020205020404" pitchFamily="49" charset="0"/>
                <a:cs typeface="Courier New" panose="02070309020205020404" pitchFamily="49" charset="0"/>
              </a:rPr>
              <a:t>{ '/etc/ssh/</a:t>
            </a:r>
            <a:r>
              <a:rPr lang="en-US" sz="1050" dirty="0" err="1">
                <a:solidFill>
                  <a:schemeClr val="tx1"/>
                </a:solidFill>
                <a:latin typeface="Courier New" panose="02070309020205020404" pitchFamily="49" charset="0"/>
                <a:cs typeface="Courier New" panose="02070309020205020404" pitchFamily="49" charset="0"/>
              </a:rPr>
              <a:t>sshd_config</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ensure </a:t>
            </a:r>
            <a:r>
              <a:rPr lang="en-US" sz="1050" dirty="0">
                <a:solidFill>
                  <a:schemeClr val="tx1"/>
                </a:solidFill>
                <a:latin typeface="Courier New" panose="02070309020205020404" pitchFamily="49" charset="0"/>
                <a:cs typeface="Courier New" panose="02070309020205020404" pitchFamily="49" charset="0"/>
              </a:rPr>
              <a:t>=&gt; file</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mode   </a:t>
            </a:r>
            <a:r>
              <a:rPr lang="en-US" sz="1050" dirty="0">
                <a:solidFill>
                  <a:schemeClr val="tx1"/>
                </a:solidFill>
                <a:latin typeface="Courier New" panose="02070309020205020404" pitchFamily="49" charset="0"/>
                <a:cs typeface="Courier New" panose="02070309020205020404" pitchFamily="49" charset="0"/>
              </a:rPr>
              <a:t>=&gt; 600</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source </a:t>
            </a:r>
            <a:r>
              <a:rPr lang="en-US" sz="1050" dirty="0">
                <a:solidFill>
                  <a:schemeClr val="tx1"/>
                </a:solidFill>
                <a:latin typeface="Courier New" panose="02070309020205020404" pitchFamily="49" charset="0"/>
                <a:cs typeface="Courier New" panose="02070309020205020404" pitchFamily="49" charset="0"/>
              </a:rPr>
              <a:t>=&gt; 'puppet:///modules/</a:t>
            </a:r>
            <a:r>
              <a:rPr lang="en-US" sz="1050" dirty="0" err="1">
                <a:solidFill>
                  <a:schemeClr val="tx1"/>
                </a:solidFill>
                <a:latin typeface="Courier New" panose="02070309020205020404" pitchFamily="49" charset="0"/>
                <a:cs typeface="Courier New" panose="02070309020205020404" pitchFamily="49" charset="0"/>
              </a:rPr>
              <a:t>sshd</a:t>
            </a:r>
            <a:r>
              <a:rPr lang="en-US" sz="1050" dirty="0">
                <a:solidFill>
                  <a:schemeClr val="tx1"/>
                </a:solidFill>
                <a:latin typeface="Courier New" panose="02070309020205020404" pitchFamily="49" charset="0"/>
                <a:cs typeface="Courier New" panose="02070309020205020404" pitchFamily="49" charset="0"/>
              </a:rPr>
              <a:t>/</a:t>
            </a:r>
            <a:r>
              <a:rPr lang="en-US" sz="1050" dirty="0" err="1">
                <a:solidFill>
                  <a:schemeClr val="tx1"/>
                </a:solidFill>
                <a:latin typeface="Courier New" panose="02070309020205020404" pitchFamily="49" charset="0"/>
                <a:cs typeface="Courier New" panose="02070309020205020404" pitchFamily="49" charset="0"/>
              </a:rPr>
              <a:t>sshd_config</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~&gt;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service </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sshd</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ensure </a:t>
            </a:r>
            <a:r>
              <a:rPr lang="en-US" sz="1050" dirty="0">
                <a:solidFill>
                  <a:schemeClr val="tx1"/>
                </a:solidFill>
                <a:latin typeface="Courier New" panose="02070309020205020404" pitchFamily="49" charset="0"/>
                <a:cs typeface="Courier New" panose="02070309020205020404" pitchFamily="49" charset="0"/>
              </a:rPr>
              <a:t>=&gt; running</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enable </a:t>
            </a:r>
            <a:r>
              <a:rPr lang="en-US" sz="1050" dirty="0">
                <a:solidFill>
                  <a:schemeClr val="tx1"/>
                </a:solidFill>
                <a:latin typeface="Courier New" panose="02070309020205020404" pitchFamily="49" charset="0"/>
                <a:cs typeface="Courier New" panose="02070309020205020404" pitchFamily="49" charset="0"/>
              </a:rPr>
              <a:t>=&gt; true</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endParaRPr lang="en-US" sz="1050" dirty="0"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227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Resource Declarations</a:t>
            </a:r>
            <a:endParaRPr lang="en-US" dirty="0"/>
          </a:p>
        </p:txBody>
      </p:sp>
      <p:sp>
        <p:nvSpPr>
          <p:cNvPr id="7" name="Content Placeholder 6"/>
          <p:cNvSpPr>
            <a:spLocks noGrp="1"/>
          </p:cNvSpPr>
          <p:nvPr>
            <p:ph sz="half" idx="1"/>
          </p:nvPr>
        </p:nvSpPr>
        <p:spPr>
          <a:solidFill>
            <a:schemeClr val="bg1"/>
          </a:solidFill>
        </p:spPr>
        <p:txBody>
          <a:bodyPr>
            <a:normAutofit/>
          </a:bodyPr>
          <a:lstStyle/>
          <a:p>
            <a:r>
              <a:rPr lang="en-US" sz="1400" dirty="0"/>
              <a:t>A </a:t>
            </a:r>
            <a:r>
              <a:rPr lang="en-US" sz="1400" b="1" dirty="0"/>
              <a:t>virtual resource declaration</a:t>
            </a:r>
            <a:r>
              <a:rPr lang="en-US" sz="1400" dirty="0"/>
              <a:t> specifies a </a:t>
            </a:r>
            <a:r>
              <a:rPr lang="en-US" sz="1400" b="1" dirty="0"/>
              <a:t>desired</a:t>
            </a:r>
            <a:r>
              <a:rPr lang="en-US" sz="1400" dirty="0"/>
              <a:t> </a:t>
            </a:r>
            <a:r>
              <a:rPr lang="en-US" sz="1400" b="1" dirty="0"/>
              <a:t>state</a:t>
            </a:r>
            <a:r>
              <a:rPr lang="en-US" sz="1400" dirty="0"/>
              <a:t> for a </a:t>
            </a:r>
            <a:r>
              <a:rPr lang="en-US" sz="1400" b="1" dirty="0"/>
              <a:t>resource</a:t>
            </a:r>
            <a:r>
              <a:rPr lang="en-US" sz="1400" dirty="0"/>
              <a:t> </a:t>
            </a:r>
            <a:r>
              <a:rPr lang="en-US" sz="1400" i="1" dirty="0"/>
              <a:t>without</a:t>
            </a:r>
            <a:r>
              <a:rPr lang="en-US" sz="1400" dirty="0"/>
              <a:t> adding it to </a:t>
            </a:r>
            <a:r>
              <a:rPr lang="en-US" sz="1400" dirty="0" smtClean="0"/>
              <a:t>the catalog</a:t>
            </a:r>
            <a:r>
              <a:rPr lang="en-US" sz="1400" dirty="0"/>
              <a:t>. </a:t>
            </a:r>
            <a:endParaRPr lang="en-US" sz="1400" dirty="0" smtClean="0"/>
          </a:p>
          <a:p>
            <a:r>
              <a:rPr lang="en-US" sz="1400" dirty="0" smtClean="0"/>
              <a:t>You </a:t>
            </a:r>
            <a:r>
              <a:rPr lang="en-US" sz="1400" dirty="0"/>
              <a:t>can then add the </a:t>
            </a:r>
            <a:r>
              <a:rPr lang="en-US" sz="1400" b="1" dirty="0"/>
              <a:t>resource</a:t>
            </a:r>
            <a:r>
              <a:rPr lang="en-US" sz="1400" dirty="0"/>
              <a:t> to the catalog by </a:t>
            </a:r>
            <a:r>
              <a:rPr lang="en-US" sz="1400" b="1" dirty="0"/>
              <a:t>realizing</a:t>
            </a:r>
            <a:r>
              <a:rPr lang="en-US" sz="1400" dirty="0"/>
              <a:t> it elsewhere in your manifests</a:t>
            </a:r>
            <a:r>
              <a:rPr lang="en-US" sz="1400" dirty="0" smtClean="0"/>
              <a:t>.</a:t>
            </a:r>
          </a:p>
          <a:p>
            <a:r>
              <a:rPr lang="en-US" sz="1400" dirty="0" smtClean="0"/>
              <a:t> </a:t>
            </a:r>
            <a:r>
              <a:rPr lang="en-US" sz="1400" dirty="0"/>
              <a:t>This splits the work done by a normal </a:t>
            </a:r>
            <a:r>
              <a:rPr lang="en-US" sz="1400" b="1" dirty="0"/>
              <a:t>resource</a:t>
            </a:r>
            <a:r>
              <a:rPr lang="en-US" sz="1400" dirty="0"/>
              <a:t> </a:t>
            </a:r>
            <a:r>
              <a:rPr lang="en-US" sz="1400" b="1" dirty="0"/>
              <a:t>declaration</a:t>
            </a:r>
            <a:r>
              <a:rPr lang="en-US" sz="1400" dirty="0"/>
              <a:t> into two steps.</a:t>
            </a:r>
            <a:endParaRPr lang="en-US" sz="1400" dirty="0">
              <a:cs typeface="Courier New" panose="02070309020205020404" pitchFamily="49" charset="0"/>
            </a:endParaRPr>
          </a:p>
        </p:txBody>
      </p:sp>
      <p:sp>
        <p:nvSpPr>
          <p:cNvPr id="9" name="Content Placeholder 8"/>
          <p:cNvSpPr>
            <a:spLocks noGrp="1"/>
          </p:cNvSpPr>
          <p:nvPr>
            <p:ph sz="half" idx="2"/>
          </p:nvPr>
        </p:nvSpPr>
        <p:spPr>
          <a:xfrm>
            <a:off x="6711464" y="1981200"/>
            <a:ext cx="4964723" cy="448056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rmAutofit/>
          </a:bodyPr>
          <a:lstStyle/>
          <a:p>
            <a:pPr marL="0" lvl="0" indent="0">
              <a:buNone/>
            </a:pPr>
            <a:r>
              <a:rPr lang="en-US" sz="1050" b="1" i="1" dirty="0" smtClean="0">
                <a:solidFill>
                  <a:schemeClr val="tx1"/>
                </a:solidFill>
                <a:latin typeface="Courier New" panose="02070309020205020404" pitchFamily="49" charset="0"/>
                <a:cs typeface="Courier New" panose="02070309020205020404" pitchFamily="49" charset="0"/>
              </a:rPr>
              <a:t># Virtual</a:t>
            </a:r>
            <a:r>
              <a:rPr lang="en-US" sz="1050" b="1" i="1" dirty="0">
                <a:solidFill>
                  <a:schemeClr val="tx1"/>
                </a:solidFill>
                <a:latin typeface="Courier New" panose="02070309020205020404" pitchFamily="49" charset="0"/>
                <a:cs typeface="Courier New" panose="02070309020205020404" pitchFamily="49" charset="0"/>
              </a:rPr>
              <a:t> </a:t>
            </a:r>
            <a:r>
              <a:rPr lang="en-US" sz="1050" b="1" i="1" dirty="0" smtClean="0">
                <a:solidFill>
                  <a:schemeClr val="tx1"/>
                </a:solidFill>
                <a:latin typeface="Courier New" panose="02070309020205020404" pitchFamily="49" charset="0"/>
                <a:cs typeface="Courier New" panose="02070309020205020404" pitchFamily="49" charset="0"/>
              </a:rPr>
              <a:t>Resource </a:t>
            </a:r>
            <a:r>
              <a:rPr lang="en-US" sz="1050" b="1" i="1" dirty="0" smtClean="0">
                <a:solidFill>
                  <a:schemeClr val="tx1"/>
                </a:solidFill>
                <a:latin typeface="Courier New" panose="02070309020205020404" pitchFamily="49" charset="0"/>
                <a:cs typeface="Courier New" panose="02070309020205020404" pitchFamily="49" charset="0"/>
              </a:rPr>
              <a:t>Declaration</a:t>
            </a:r>
            <a:br>
              <a:rPr lang="en-US" sz="1050" b="1" i="1" dirty="0" smtClean="0">
                <a:solidFill>
                  <a:schemeClr val="tx1"/>
                </a:solidFill>
                <a:latin typeface="Courier New" panose="02070309020205020404" pitchFamily="49" charset="0"/>
                <a:cs typeface="Courier New" panose="02070309020205020404" pitchFamily="49" charset="0"/>
              </a:rPr>
            </a:br>
            <a:r>
              <a:rPr lang="en-US" sz="1050" dirty="0">
                <a:solidFill>
                  <a:schemeClr val="tx1"/>
                </a:solidFill>
                <a:latin typeface="Courier New" panose="02070309020205020404" pitchFamily="49" charset="0"/>
                <a:cs typeface="Courier New" panose="02070309020205020404" pitchFamily="49" charset="0"/>
              </a:rPr>
              <a:t/>
            </a:r>
            <a:br>
              <a:rPr lang="en-US" sz="1050" dirty="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r>
              <a:rPr lang="en-US" sz="1050" dirty="0">
                <a:solidFill>
                  <a:schemeClr val="tx1"/>
                </a:solidFill>
                <a:latin typeface="Courier New" panose="02070309020205020404" pitchFamily="49" charset="0"/>
                <a:cs typeface="Courier New" panose="02070309020205020404" pitchFamily="49" charset="0"/>
              </a:rPr>
              <a:t>user {'deploy':</a:t>
            </a:r>
            <a:br>
              <a:rPr lang="en-US" sz="1050" dirty="0">
                <a:solidFill>
                  <a:schemeClr val="tx1"/>
                </a:solidFill>
                <a:latin typeface="Courier New" panose="02070309020205020404" pitchFamily="49" charset="0"/>
                <a:cs typeface="Courier New" panose="02070309020205020404" pitchFamily="49" charset="0"/>
              </a:rPr>
            </a:br>
            <a:r>
              <a:rPr lang="en-US" sz="1050" dirty="0">
                <a:solidFill>
                  <a:schemeClr val="tx1"/>
                </a:solidFill>
                <a:latin typeface="Courier New" panose="02070309020205020404" pitchFamily="49" charset="0"/>
                <a:cs typeface="Courier New" panose="02070309020205020404" pitchFamily="49" charset="0"/>
              </a:rPr>
              <a:t>  uid     =&gt; 2004,</a:t>
            </a:r>
            <a:br>
              <a:rPr lang="en-US" sz="1050" dirty="0">
                <a:solidFill>
                  <a:schemeClr val="tx1"/>
                </a:solidFill>
                <a:latin typeface="Courier New" panose="02070309020205020404" pitchFamily="49" charset="0"/>
                <a:cs typeface="Courier New" panose="02070309020205020404" pitchFamily="49" charset="0"/>
              </a:rPr>
            </a:br>
            <a:r>
              <a:rPr lang="en-US" sz="1050" dirty="0">
                <a:solidFill>
                  <a:schemeClr val="tx1"/>
                </a:solidFill>
                <a:latin typeface="Courier New" panose="02070309020205020404" pitchFamily="49" charset="0"/>
                <a:cs typeface="Courier New" panose="02070309020205020404" pitchFamily="49" charset="0"/>
              </a:rPr>
              <a:t>  comment =&gt; 'Deployment User',</a:t>
            </a:r>
            <a:br>
              <a:rPr lang="en-US" sz="1050" dirty="0">
                <a:solidFill>
                  <a:schemeClr val="tx1"/>
                </a:solidFill>
                <a:latin typeface="Courier New" panose="02070309020205020404" pitchFamily="49" charset="0"/>
                <a:cs typeface="Courier New" panose="02070309020205020404" pitchFamily="49" charset="0"/>
              </a:rPr>
            </a:br>
            <a:r>
              <a:rPr lang="en-US" sz="1050" dirty="0">
                <a:solidFill>
                  <a:schemeClr val="tx1"/>
                </a:solidFill>
                <a:latin typeface="Courier New" panose="02070309020205020404" pitchFamily="49" charset="0"/>
                <a:cs typeface="Courier New" panose="02070309020205020404" pitchFamily="49" charset="0"/>
              </a:rPr>
              <a:t>  group   =&gt; www-data,</a:t>
            </a:r>
            <a:br>
              <a:rPr lang="en-US" sz="1050" dirty="0">
                <a:solidFill>
                  <a:schemeClr val="tx1"/>
                </a:solidFill>
                <a:latin typeface="Courier New" panose="02070309020205020404" pitchFamily="49" charset="0"/>
                <a:cs typeface="Courier New" panose="02070309020205020404" pitchFamily="49" charset="0"/>
              </a:rPr>
            </a:br>
            <a:r>
              <a:rPr lang="en-US" sz="1050" dirty="0">
                <a:solidFill>
                  <a:schemeClr val="tx1"/>
                </a:solidFill>
                <a:latin typeface="Courier New" panose="02070309020205020404" pitchFamily="49" charset="0"/>
                <a:cs typeface="Courier New" panose="02070309020205020404" pitchFamily="49" charset="0"/>
              </a:rPr>
              <a:t>  groups  =&gt; ["enterprise"],</a:t>
            </a:r>
            <a:br>
              <a:rPr lang="en-US" sz="1050" dirty="0">
                <a:solidFill>
                  <a:schemeClr val="tx1"/>
                </a:solidFill>
                <a:latin typeface="Courier New" panose="02070309020205020404" pitchFamily="49" charset="0"/>
                <a:cs typeface="Courier New" panose="02070309020205020404" pitchFamily="49" charset="0"/>
              </a:rPr>
            </a:br>
            <a:r>
              <a:rPr lang="en-US" sz="1050" dirty="0">
                <a:solidFill>
                  <a:schemeClr val="tx1"/>
                </a:solidFill>
                <a:latin typeface="Courier New" panose="02070309020205020404" pitchFamily="49" charset="0"/>
                <a:cs typeface="Courier New" panose="02070309020205020404" pitchFamily="49" charset="0"/>
              </a:rPr>
              <a:t>  tag     =&gt; [deploy, web],</a:t>
            </a:r>
            <a:br>
              <a:rPr lang="en-US" sz="1050" dirty="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a:solidFill>
                  <a:schemeClr val="tx1"/>
                </a:solidFill>
                <a:latin typeface="Courier New" panose="02070309020205020404" pitchFamily="49" charset="0"/>
                <a:cs typeface="Courier New" panose="02070309020205020404" pitchFamily="49" charset="0"/>
              </a:rPr>
              <a:t/>
            </a:r>
            <a:br>
              <a:rPr lang="en-US" sz="1050" dirty="0">
                <a:solidFill>
                  <a:schemeClr val="tx1"/>
                </a:solidFill>
                <a:latin typeface="Courier New" panose="02070309020205020404" pitchFamily="49" charset="0"/>
                <a:cs typeface="Courier New" panose="02070309020205020404" pitchFamily="49" charset="0"/>
              </a:rPr>
            </a:br>
            <a:r>
              <a:rPr lang="en-US" sz="1050" dirty="0">
                <a:solidFill>
                  <a:schemeClr val="tx1"/>
                </a:solidFill>
                <a:latin typeface="Courier New" panose="02070309020205020404" pitchFamily="49" charset="0"/>
                <a:cs typeface="Courier New" panose="02070309020205020404" pitchFamily="49" charset="0"/>
              </a:rPr>
              <a:t>realize User['deploy'], User['</a:t>
            </a:r>
            <a:r>
              <a:rPr lang="en-US" sz="1050" dirty="0" err="1">
                <a:solidFill>
                  <a:schemeClr val="tx1"/>
                </a:solidFill>
                <a:latin typeface="Courier New" panose="02070309020205020404" pitchFamily="49" charset="0"/>
                <a:cs typeface="Courier New" panose="02070309020205020404" pitchFamily="49" charset="0"/>
              </a:rPr>
              <a:t>zleslie</a:t>
            </a:r>
            <a:r>
              <a:rPr lang="en-US" sz="1050" dirty="0">
                <a:solidFill>
                  <a:schemeClr val="tx1"/>
                </a:solidFill>
                <a:latin typeface="Courier New" panose="02070309020205020404" pitchFamily="49" charset="0"/>
                <a:cs typeface="Courier New" panose="02070309020205020404" pitchFamily="49" charset="0"/>
              </a:rPr>
              <a:t>']</a:t>
            </a:r>
            <a:endParaRPr lang="en-US" sz="1050" dirty="0">
              <a:solidFill>
                <a:schemeClr val="tx1"/>
              </a:solidFill>
            </a:endParaRPr>
          </a:p>
        </p:txBody>
      </p:sp>
    </p:spTree>
    <p:extLst>
      <p:ext uri="{BB962C8B-B14F-4D97-AF65-F5344CB8AC3E}">
        <p14:creationId xmlns:p14="http://schemas.microsoft.com/office/powerpoint/2010/main" val="29627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Exported Resource Declarations</a:t>
            </a:r>
            <a:endParaRPr lang="en-US" dirty="0"/>
          </a:p>
        </p:txBody>
      </p:sp>
      <p:sp>
        <p:nvSpPr>
          <p:cNvPr id="7" name="Content Placeholder 6"/>
          <p:cNvSpPr>
            <a:spLocks noGrp="1"/>
          </p:cNvSpPr>
          <p:nvPr>
            <p:ph sz="half" idx="1"/>
          </p:nvPr>
        </p:nvSpPr>
        <p:spPr>
          <a:solidFill>
            <a:schemeClr val="bg1"/>
          </a:solidFill>
        </p:spPr>
        <p:txBody>
          <a:bodyPr>
            <a:normAutofit lnSpcReduction="10000"/>
          </a:bodyPr>
          <a:lstStyle/>
          <a:p>
            <a:r>
              <a:rPr lang="en-US" sz="1400" dirty="0">
                <a:cs typeface="Courier New" panose="02070309020205020404" pitchFamily="49" charset="0"/>
              </a:rPr>
              <a:t>Exporting and collecting </a:t>
            </a:r>
            <a:r>
              <a:rPr lang="en-US" sz="1400" b="1" dirty="0">
                <a:cs typeface="Courier New" panose="02070309020205020404" pitchFamily="49" charset="0"/>
              </a:rPr>
              <a:t>resources</a:t>
            </a:r>
            <a:r>
              <a:rPr lang="en-US" sz="1400" dirty="0">
                <a:cs typeface="Courier New" panose="02070309020205020404" pitchFamily="49" charset="0"/>
              </a:rPr>
              <a:t> is an extension of </a:t>
            </a:r>
            <a:r>
              <a:rPr lang="en-US" sz="1400" b="1" dirty="0">
                <a:cs typeface="Courier New" panose="02070309020205020404" pitchFamily="49" charset="0"/>
              </a:rPr>
              <a:t>Virtual</a:t>
            </a:r>
            <a:r>
              <a:rPr lang="en-US" sz="1400" dirty="0">
                <a:cs typeface="Courier New" panose="02070309020205020404" pitchFamily="49" charset="0"/>
              </a:rPr>
              <a:t> </a:t>
            </a:r>
            <a:r>
              <a:rPr lang="en-US" sz="1400" b="1" dirty="0">
                <a:cs typeface="Courier New" panose="02070309020205020404" pitchFamily="49" charset="0"/>
              </a:rPr>
              <a:t>Resources</a:t>
            </a:r>
            <a:r>
              <a:rPr lang="en-US" sz="1400" dirty="0">
                <a:cs typeface="Courier New" panose="02070309020205020404" pitchFamily="49" charset="0"/>
              </a:rPr>
              <a:t> . </a:t>
            </a:r>
            <a:endParaRPr lang="en-US" sz="1400" dirty="0" smtClean="0">
              <a:cs typeface="Courier New" panose="02070309020205020404" pitchFamily="49" charset="0"/>
            </a:endParaRPr>
          </a:p>
          <a:p>
            <a:pPr lvl="1"/>
            <a:r>
              <a:rPr lang="en-US" sz="1000" b="1" dirty="0" smtClean="0">
                <a:cs typeface="Courier New" panose="02070309020205020404" pitchFamily="49" charset="0"/>
              </a:rPr>
              <a:t>Puppet</a:t>
            </a:r>
            <a:r>
              <a:rPr lang="en-US" sz="1000" dirty="0" smtClean="0">
                <a:cs typeface="Courier New" panose="02070309020205020404" pitchFamily="49" charset="0"/>
              </a:rPr>
              <a:t> </a:t>
            </a:r>
            <a:r>
              <a:rPr lang="en-US" sz="1000" dirty="0">
                <a:cs typeface="Courier New" panose="02070309020205020404" pitchFamily="49" charset="0"/>
              </a:rPr>
              <a:t>provides an experimental superset of </a:t>
            </a:r>
            <a:r>
              <a:rPr lang="en-US" sz="1000" b="1" dirty="0">
                <a:cs typeface="Courier New" panose="02070309020205020404" pitchFamily="49" charset="0"/>
              </a:rPr>
              <a:t>virtual</a:t>
            </a:r>
            <a:r>
              <a:rPr lang="en-US" sz="1000" dirty="0">
                <a:cs typeface="Courier New" panose="02070309020205020404" pitchFamily="49" charset="0"/>
              </a:rPr>
              <a:t> </a:t>
            </a:r>
            <a:r>
              <a:rPr lang="en-US" sz="1000" b="1" dirty="0">
                <a:cs typeface="Courier New" panose="02070309020205020404" pitchFamily="49" charset="0"/>
              </a:rPr>
              <a:t>resources</a:t>
            </a:r>
            <a:r>
              <a:rPr lang="en-US" sz="1000" dirty="0">
                <a:cs typeface="Courier New" panose="02070309020205020404" pitchFamily="49" charset="0"/>
              </a:rPr>
              <a:t>, using a similar syntax. </a:t>
            </a:r>
            <a:endParaRPr lang="en-US" sz="1000" dirty="0" smtClean="0">
              <a:cs typeface="Courier New" panose="02070309020205020404" pitchFamily="49" charset="0"/>
            </a:endParaRPr>
          </a:p>
          <a:p>
            <a:pPr lvl="1"/>
            <a:r>
              <a:rPr lang="en-US" sz="1000" dirty="0" smtClean="0">
                <a:cs typeface="Courier New" panose="02070309020205020404" pitchFamily="49" charset="0"/>
              </a:rPr>
              <a:t>In </a:t>
            </a:r>
            <a:r>
              <a:rPr lang="en-US" sz="1000" dirty="0">
                <a:cs typeface="Courier New" panose="02070309020205020404" pitchFamily="49" charset="0"/>
              </a:rPr>
              <a:t>addition to these </a:t>
            </a:r>
            <a:r>
              <a:rPr lang="en-US" sz="1000" b="1" dirty="0">
                <a:cs typeface="Courier New" panose="02070309020205020404" pitchFamily="49" charset="0"/>
              </a:rPr>
              <a:t>resources</a:t>
            </a:r>
            <a:r>
              <a:rPr lang="en-US" sz="1000" dirty="0">
                <a:cs typeface="Courier New" panose="02070309020205020404" pitchFamily="49" charset="0"/>
              </a:rPr>
              <a:t> being </a:t>
            </a:r>
            <a:r>
              <a:rPr lang="en-US" sz="1000" b="1" dirty="0">
                <a:cs typeface="Courier New" panose="02070309020205020404" pitchFamily="49" charset="0"/>
              </a:rPr>
              <a:t>virtual</a:t>
            </a:r>
            <a:r>
              <a:rPr lang="en-US" sz="1000" dirty="0">
                <a:cs typeface="Courier New" panose="02070309020205020404" pitchFamily="49" charset="0"/>
              </a:rPr>
              <a:t>, they’re also “</a:t>
            </a:r>
            <a:r>
              <a:rPr lang="en-US" sz="1000" b="1" dirty="0">
                <a:cs typeface="Courier New" panose="02070309020205020404" pitchFamily="49" charset="0"/>
              </a:rPr>
              <a:t>exported</a:t>
            </a:r>
            <a:r>
              <a:rPr lang="en-US" sz="1000" dirty="0">
                <a:cs typeface="Courier New" panose="02070309020205020404" pitchFamily="49" charset="0"/>
              </a:rPr>
              <a:t>” to other hosts on your network</a:t>
            </a:r>
            <a:r>
              <a:rPr lang="en-US" sz="1000" dirty="0" smtClean="0">
                <a:cs typeface="Courier New" panose="02070309020205020404" pitchFamily="49" charset="0"/>
              </a:rPr>
              <a:t>.</a:t>
            </a:r>
          </a:p>
          <a:p>
            <a:r>
              <a:rPr lang="en-US" sz="1400" dirty="0">
                <a:cs typeface="Courier New" panose="02070309020205020404" pitchFamily="49" charset="0"/>
              </a:rPr>
              <a:t>The key syntactical difference between </a:t>
            </a:r>
            <a:r>
              <a:rPr lang="en-US" sz="1400" b="1" dirty="0">
                <a:cs typeface="Courier New" panose="02070309020205020404" pitchFamily="49" charset="0"/>
              </a:rPr>
              <a:t>virtual</a:t>
            </a:r>
            <a:r>
              <a:rPr lang="en-US" sz="1400" dirty="0">
                <a:cs typeface="Courier New" panose="02070309020205020404" pitchFamily="49" charset="0"/>
              </a:rPr>
              <a:t> and </a:t>
            </a:r>
            <a:r>
              <a:rPr lang="en-US" sz="1400" b="1" dirty="0">
                <a:cs typeface="Courier New" panose="02070309020205020404" pitchFamily="49" charset="0"/>
              </a:rPr>
              <a:t>exported</a:t>
            </a:r>
            <a:r>
              <a:rPr lang="en-US" sz="1400" dirty="0">
                <a:cs typeface="Courier New" panose="02070309020205020404" pitchFamily="49" charset="0"/>
              </a:rPr>
              <a:t> </a:t>
            </a:r>
            <a:r>
              <a:rPr lang="en-US" sz="1400" b="1" dirty="0">
                <a:cs typeface="Courier New" panose="02070309020205020404" pitchFamily="49" charset="0"/>
              </a:rPr>
              <a:t>resources</a:t>
            </a:r>
            <a:r>
              <a:rPr lang="en-US" sz="1400" dirty="0">
                <a:cs typeface="Courier New" panose="02070309020205020404" pitchFamily="49" charset="0"/>
              </a:rPr>
              <a:t> is that the special </a:t>
            </a:r>
            <a:r>
              <a:rPr lang="en-US" sz="1400" b="1" dirty="0">
                <a:cs typeface="Courier New" panose="02070309020205020404" pitchFamily="49" charset="0"/>
              </a:rPr>
              <a:t>sigils </a:t>
            </a:r>
            <a:endParaRPr lang="en-US" sz="1400" b="1" dirty="0" smtClean="0">
              <a:cs typeface="Courier New" panose="02070309020205020404" pitchFamily="49" charset="0"/>
            </a:endParaRPr>
          </a:p>
          <a:p>
            <a:pPr lvl="1"/>
            <a:r>
              <a:rPr lang="en-US" sz="1000" b="1" dirty="0" smtClean="0">
                <a:cs typeface="Courier New" panose="02070309020205020404" pitchFamily="49" charset="0"/>
              </a:rPr>
              <a:t>Virtual</a:t>
            </a:r>
            <a:r>
              <a:rPr lang="en-US" sz="1000" dirty="0" smtClean="0">
                <a:cs typeface="Courier New" panose="02070309020205020404" pitchFamily="49" charset="0"/>
              </a:rPr>
              <a:t> </a:t>
            </a:r>
            <a:r>
              <a:rPr lang="en-US" sz="1000" b="1" dirty="0" smtClean="0">
                <a:cs typeface="Courier New" panose="02070309020205020404" pitchFamily="49" charset="0"/>
              </a:rPr>
              <a:t>Resource</a:t>
            </a:r>
            <a:r>
              <a:rPr lang="en-US" sz="1000" dirty="0" smtClean="0">
                <a:cs typeface="Courier New" panose="02070309020205020404" pitchFamily="49" charset="0"/>
              </a:rPr>
              <a:t>: </a:t>
            </a:r>
            <a:r>
              <a:rPr lang="en-US" sz="1000" i="1" dirty="0" smtClean="0">
                <a:cs typeface="Courier New" panose="02070309020205020404" pitchFamily="49" charset="0"/>
              </a:rPr>
              <a:t>@ </a:t>
            </a:r>
            <a:r>
              <a:rPr lang="en-US" sz="1000" dirty="0">
                <a:cs typeface="Courier New" panose="02070309020205020404" pitchFamily="49" charset="0"/>
              </a:rPr>
              <a:t>and </a:t>
            </a:r>
            <a:r>
              <a:rPr lang="en-US" sz="1000" i="1" dirty="0">
                <a:cs typeface="Courier New" panose="02070309020205020404" pitchFamily="49" charset="0"/>
              </a:rPr>
              <a:t>&lt;| </a:t>
            </a:r>
            <a:r>
              <a:rPr lang="en-US" sz="1000" i="1" dirty="0" smtClean="0">
                <a:cs typeface="Courier New" panose="02070309020205020404" pitchFamily="49" charset="0"/>
              </a:rPr>
              <a:t>|&gt;</a:t>
            </a:r>
          </a:p>
          <a:p>
            <a:pPr lvl="1"/>
            <a:r>
              <a:rPr lang="en-US" sz="1000" b="1" dirty="0" smtClean="0">
                <a:cs typeface="Courier New" panose="02070309020205020404" pitchFamily="49" charset="0"/>
              </a:rPr>
              <a:t>Exported</a:t>
            </a:r>
            <a:r>
              <a:rPr lang="en-US" sz="1000" dirty="0" smtClean="0">
                <a:cs typeface="Courier New" panose="02070309020205020404" pitchFamily="49" charset="0"/>
              </a:rPr>
              <a:t> </a:t>
            </a:r>
            <a:r>
              <a:rPr lang="en-US" sz="1000" b="1" dirty="0" smtClean="0">
                <a:cs typeface="Courier New" panose="02070309020205020404" pitchFamily="49" charset="0"/>
              </a:rPr>
              <a:t>Resource</a:t>
            </a:r>
            <a:r>
              <a:rPr lang="en-US" sz="1000" dirty="0" smtClean="0">
                <a:cs typeface="Courier New" panose="02070309020205020404" pitchFamily="49" charset="0"/>
              </a:rPr>
              <a:t>: </a:t>
            </a:r>
            <a:r>
              <a:rPr lang="en-US" sz="1000" i="1" dirty="0" smtClean="0">
                <a:cs typeface="Courier New" panose="02070309020205020404" pitchFamily="49" charset="0"/>
              </a:rPr>
              <a:t>@@ </a:t>
            </a:r>
            <a:r>
              <a:rPr lang="en-US" sz="1000" dirty="0">
                <a:cs typeface="Courier New" panose="02070309020205020404" pitchFamily="49" charset="0"/>
              </a:rPr>
              <a:t>and </a:t>
            </a:r>
            <a:r>
              <a:rPr lang="en-US" sz="1000" i="1" dirty="0">
                <a:cs typeface="Courier New" panose="02070309020205020404" pitchFamily="49" charset="0"/>
              </a:rPr>
              <a:t>&lt;&lt;| </a:t>
            </a:r>
            <a:r>
              <a:rPr lang="en-US" sz="1000" i="1" dirty="0" smtClean="0">
                <a:cs typeface="Courier New" panose="02070309020205020404" pitchFamily="49" charset="0"/>
              </a:rPr>
              <a:t>|&gt;&gt;</a:t>
            </a:r>
            <a:endParaRPr lang="en-US" sz="1000" i="1" dirty="0">
              <a:cs typeface="Courier New" panose="02070309020205020404" pitchFamily="49" charset="0"/>
            </a:endParaRPr>
          </a:p>
        </p:txBody>
      </p:sp>
      <p:sp>
        <p:nvSpPr>
          <p:cNvPr id="9" name="Content Placeholder 8"/>
          <p:cNvSpPr>
            <a:spLocks noGrp="1"/>
          </p:cNvSpPr>
          <p:nvPr>
            <p:ph sz="half" idx="2"/>
          </p:nvPr>
        </p:nvSpPr>
        <p:spPr>
          <a:xfrm>
            <a:off x="6711464" y="1981200"/>
            <a:ext cx="4964723" cy="448056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182880" rIns="182880" bIns="91440">
            <a:normAutofit lnSpcReduction="10000"/>
          </a:bodyPr>
          <a:lstStyle/>
          <a:p>
            <a:pPr marL="0" lvl="0" indent="0">
              <a:buNone/>
            </a:pPr>
            <a:r>
              <a:rPr lang="en-US" sz="1050" dirty="0" smtClean="0">
                <a:solidFill>
                  <a:schemeClr val="tx1"/>
                </a:solidFill>
                <a:latin typeface="Courier New" panose="02070309020205020404" pitchFamily="49" charset="0"/>
                <a:cs typeface="Courier New" panose="02070309020205020404" pitchFamily="49" charset="0"/>
              </a:rPr>
              <a:t>class </a:t>
            </a:r>
            <a:r>
              <a:rPr lang="en-US" sz="1050" dirty="0">
                <a:solidFill>
                  <a:schemeClr val="tx1"/>
                </a:solidFill>
                <a:latin typeface="Courier New" panose="02070309020205020404" pitchFamily="49" charset="0"/>
                <a:cs typeface="Courier New" panose="02070309020205020404" pitchFamily="49" charset="0"/>
              </a:rPr>
              <a:t>nagios-target </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nagios_host</a:t>
            </a:r>
            <a:r>
              <a:rPr lang="en-US" sz="1050" dirty="0">
                <a:solidFill>
                  <a:schemeClr val="tx1"/>
                </a:solidFill>
                <a:latin typeface="Courier New" panose="02070309020205020404" pitchFamily="49" charset="0"/>
                <a:cs typeface="Courier New" panose="02070309020205020404" pitchFamily="49" charset="0"/>
              </a:rPr>
              <a:t> { $fqdn</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ensure =&gt; present</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alias =&gt; $hostname</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address =&gt; $</a:t>
            </a:r>
            <a:r>
              <a:rPr lang="en-US" sz="1050" dirty="0" err="1">
                <a:solidFill>
                  <a:schemeClr val="tx1"/>
                </a:solidFill>
                <a:latin typeface="Courier New" panose="02070309020205020404" pitchFamily="49" charset="0"/>
                <a:cs typeface="Courier New" panose="02070309020205020404" pitchFamily="49" charset="0"/>
              </a:rPr>
              <a:t>ipaddress</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use =&gt; </a:t>
            </a:r>
            <a:r>
              <a:rPr lang="en-US" sz="1050" dirty="0" smtClean="0">
                <a:solidFill>
                  <a:schemeClr val="tx1"/>
                </a:solidFill>
                <a:latin typeface="Courier New" panose="02070309020205020404" pitchFamily="49" charset="0"/>
                <a:cs typeface="Courier New" panose="02070309020205020404" pitchFamily="49" charset="0"/>
              </a:rPr>
              <a:t>“generic-host”,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nagios_service { </a:t>
            </a:r>
            <a:r>
              <a:rPr lang="en-US" sz="1050" dirty="0" smtClean="0">
                <a:solidFill>
                  <a:schemeClr val="tx1"/>
                </a:solidFill>
                <a:latin typeface="Courier New" panose="02070309020205020404" pitchFamily="49" charset="0"/>
                <a:cs typeface="Courier New" panose="02070309020205020404" pitchFamily="49" charset="0"/>
              </a:rPr>
              <a:t>“</a:t>
            </a:r>
            <a:r>
              <a:rPr lang="en-US" sz="1050" dirty="0" err="1" smtClean="0">
                <a:solidFill>
                  <a:schemeClr val="tx1"/>
                </a:solidFill>
                <a:latin typeface="Courier New" panose="02070309020205020404" pitchFamily="49" charset="0"/>
                <a:cs typeface="Courier New" panose="02070309020205020404" pitchFamily="49" charset="0"/>
              </a:rPr>
              <a:t>check_ping</a:t>
            </a:r>
            <a:r>
              <a:rPr lang="en-US" sz="1050" dirty="0">
                <a:solidFill>
                  <a:schemeClr val="tx1"/>
                </a:solidFill>
                <a:latin typeface="Courier New" panose="02070309020205020404" pitchFamily="49" charset="0"/>
                <a:cs typeface="Courier New" panose="02070309020205020404" pitchFamily="49" charset="0"/>
              </a:rPr>
              <a:t>_${hostname</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check_command =&gt; </a:t>
            </a:r>
            <a:r>
              <a:rPr lang="en-US" sz="1050" dirty="0" smtClean="0">
                <a:solidFill>
                  <a:schemeClr val="tx1"/>
                </a:solidFill>
                <a:latin typeface="Courier New" panose="02070309020205020404" pitchFamily="49" charset="0"/>
                <a:cs typeface="Courier New" panose="02070309020205020404" pitchFamily="49" charset="0"/>
              </a:rPr>
              <a:t>“check_ping!100.0,20</a:t>
            </a:r>
            <a:r>
              <a:rPr lang="en-US" sz="1050" dirty="0">
                <a:solidFill>
                  <a:schemeClr val="tx1"/>
                </a:solidFill>
                <a:latin typeface="Courier New" panose="02070309020205020404" pitchFamily="49" charset="0"/>
                <a:cs typeface="Courier New" panose="02070309020205020404" pitchFamily="49" charset="0"/>
              </a:rPr>
              <a:t>%!500.0,60</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use =&gt; </a:t>
            </a:r>
            <a:r>
              <a:rPr lang="en-US" sz="1050" dirty="0" smtClean="0">
                <a:solidFill>
                  <a:schemeClr val="tx1"/>
                </a:solidFill>
                <a:latin typeface="Courier New" panose="02070309020205020404" pitchFamily="49" charset="0"/>
                <a:cs typeface="Courier New" panose="02070309020205020404" pitchFamily="49" charset="0"/>
              </a:rPr>
              <a:t>“generic-service”,</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host_name =&gt; </a:t>
            </a:r>
            <a:r>
              <a:rPr lang="en-US" sz="1050" dirty="0" smtClean="0">
                <a:solidFill>
                  <a:schemeClr val="tx1"/>
                </a:solidFill>
                <a:latin typeface="Courier New" panose="02070309020205020404" pitchFamily="49" charset="0"/>
                <a:cs typeface="Courier New" panose="02070309020205020404" pitchFamily="49" charset="0"/>
              </a:rPr>
              <a:t>“$fqdn”,</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notification_period</a:t>
            </a:r>
            <a:r>
              <a:rPr lang="en-US" sz="1050" dirty="0">
                <a:solidFill>
                  <a:schemeClr val="tx1"/>
                </a:solidFill>
                <a:latin typeface="Courier New" panose="02070309020205020404" pitchFamily="49" charset="0"/>
                <a:cs typeface="Courier New" panose="02070309020205020404" pitchFamily="49" charset="0"/>
              </a:rPr>
              <a:t> =&gt; </a:t>
            </a:r>
            <a:r>
              <a:rPr lang="en-US" sz="1050" dirty="0" smtClean="0">
                <a:solidFill>
                  <a:schemeClr val="tx1"/>
                </a:solidFill>
                <a:latin typeface="Courier New" panose="02070309020205020404" pitchFamily="49" charset="0"/>
                <a:cs typeface="Courier New" panose="02070309020205020404" pitchFamily="49" charset="0"/>
              </a:rPr>
              <a:t>“24x7”,</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service_description</a:t>
            </a:r>
            <a:r>
              <a:rPr lang="en-US" sz="1050" dirty="0">
                <a:solidFill>
                  <a:schemeClr val="tx1"/>
                </a:solidFill>
                <a:latin typeface="Courier New" panose="02070309020205020404" pitchFamily="49" charset="0"/>
                <a:cs typeface="Courier New" panose="02070309020205020404" pitchFamily="49" charset="0"/>
              </a:rPr>
              <a:t> =&gt; </a:t>
            </a:r>
            <a:r>
              <a:rPr lang="en-US" sz="1050" dirty="0" smtClean="0">
                <a:solidFill>
                  <a:schemeClr val="tx1"/>
                </a:solidFill>
                <a:latin typeface="Courier New" panose="02070309020205020404" pitchFamily="49" charset="0"/>
                <a:cs typeface="Courier New" panose="02070309020205020404" pitchFamily="49" charset="0"/>
              </a:rPr>
              <a:t>“${</a:t>
            </a:r>
            <a:r>
              <a:rPr lang="en-US" sz="1050" dirty="0">
                <a:solidFill>
                  <a:schemeClr val="tx1"/>
                </a:solidFill>
                <a:latin typeface="Courier New" panose="02070309020205020404" pitchFamily="49" charset="0"/>
                <a:cs typeface="Courier New" panose="02070309020205020404" pitchFamily="49" charset="0"/>
              </a:rPr>
              <a:t>hostname}_</a:t>
            </a:r>
            <a:r>
              <a:rPr lang="en-US" sz="1050" dirty="0" err="1" smtClean="0">
                <a:solidFill>
                  <a:schemeClr val="tx1"/>
                </a:solidFill>
                <a:latin typeface="Courier New" panose="02070309020205020404" pitchFamily="49" charset="0"/>
                <a:cs typeface="Courier New" panose="02070309020205020404" pitchFamily="49" charset="0"/>
              </a:rPr>
              <a:t>check_ping</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class </a:t>
            </a:r>
            <a:r>
              <a:rPr lang="en-US" sz="1050" dirty="0">
                <a:solidFill>
                  <a:schemeClr val="tx1"/>
                </a:solidFill>
                <a:latin typeface="Courier New" panose="02070309020205020404" pitchFamily="49" charset="0"/>
                <a:cs typeface="Courier New" panose="02070309020205020404" pitchFamily="49" charset="0"/>
              </a:rPr>
              <a:t>nagios-monitor </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package </a:t>
            </a:r>
            <a:r>
              <a:rPr lang="en-US" sz="1050" dirty="0">
                <a:solidFill>
                  <a:schemeClr val="tx1"/>
                </a:solidFill>
                <a:latin typeface="Courier New" panose="02070309020205020404" pitchFamily="49" charset="0"/>
                <a:cs typeface="Courier New" panose="02070309020205020404" pitchFamily="49" charset="0"/>
              </a:rPr>
              <a:t>{ [ nagios, nagios-plugins ]: </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ensure </a:t>
            </a:r>
            <a:r>
              <a:rPr lang="en-US" sz="1050" dirty="0">
                <a:solidFill>
                  <a:schemeClr val="tx1"/>
                </a:solidFill>
                <a:latin typeface="Courier New" panose="02070309020205020404" pitchFamily="49" charset="0"/>
                <a:cs typeface="Courier New" panose="02070309020205020404" pitchFamily="49" charset="0"/>
              </a:rPr>
              <a:t>=&gt; installed, </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service </a:t>
            </a:r>
            <a:r>
              <a:rPr lang="en-US" sz="1050" dirty="0">
                <a:solidFill>
                  <a:schemeClr val="tx1"/>
                </a:solidFill>
                <a:latin typeface="Courier New" panose="02070309020205020404" pitchFamily="49" charset="0"/>
                <a:cs typeface="Courier New" panose="02070309020205020404" pitchFamily="49" charset="0"/>
              </a:rPr>
              <a:t>{ nagios</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ensure =&gt; running</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enable =&gt; true</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#subscribe =&gt; File[$</a:t>
            </a:r>
            <a:r>
              <a:rPr lang="en-US" sz="1050" dirty="0" err="1">
                <a:solidFill>
                  <a:schemeClr val="tx1"/>
                </a:solidFill>
                <a:latin typeface="Courier New" panose="02070309020205020404" pitchFamily="49" charset="0"/>
                <a:cs typeface="Courier New" panose="02070309020205020404" pitchFamily="49" charset="0"/>
              </a:rPr>
              <a:t>nagios_cfgdir</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a:solidFill>
                  <a:schemeClr val="tx1"/>
                </a:solidFill>
                <a:latin typeface="Courier New" panose="02070309020205020404" pitchFamily="49" charset="0"/>
                <a:cs typeface="Courier New" panose="02070309020205020404" pitchFamily="49" charset="0"/>
              </a:rPr>
              <a:t>require =&gt; Package[nagios</a:t>
            </a:r>
            <a:r>
              <a:rPr lang="en-US" sz="1050" dirty="0" smtClean="0">
                <a:solidFill>
                  <a:schemeClr val="tx1"/>
                </a:solidFill>
                <a:latin typeface="Courier New" panose="02070309020205020404" pitchFamily="49" charset="0"/>
                <a:cs typeface="Courier New" panose="02070309020205020404" pitchFamily="49" charset="0"/>
              </a:rPr>
              <a: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 </a:t>
            </a:r>
            <a:r>
              <a:rPr lang="en-US" sz="1050" dirty="0">
                <a:solidFill>
                  <a:schemeClr val="tx1"/>
                </a:solidFill>
                <a:latin typeface="Courier New" panose="02070309020205020404" pitchFamily="49" charset="0"/>
                <a:cs typeface="Courier New" panose="02070309020205020404" pitchFamily="49" charset="0"/>
              </a:rPr>
              <a:t>collect resources and populate /etc/nagios/nagios_*.</a:t>
            </a:r>
            <a:r>
              <a:rPr lang="en-US" sz="1050" dirty="0" err="1" smtClean="0">
                <a:solidFill>
                  <a:schemeClr val="tx1"/>
                </a:solidFill>
                <a:latin typeface="Courier New" panose="02070309020205020404" pitchFamily="49" charset="0"/>
                <a:cs typeface="Courier New" panose="02070309020205020404" pitchFamily="49" charset="0"/>
              </a:rPr>
              <a:t>cfg</a:t>
            </a:r>
            <a:r>
              <a:rPr lang="en-US" sz="1050" dirty="0" smtClean="0">
                <a:solidFill>
                  <a:schemeClr val="tx1"/>
                </a:solidFill>
                <a:latin typeface="Courier New" panose="02070309020205020404" pitchFamily="49" charset="0"/>
                <a:cs typeface="Courier New" panose="02070309020205020404" pitchFamily="49" charset="0"/>
              </a:rPr>
              <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smtClean="0">
                <a:solidFill>
                  <a:schemeClr val="tx1"/>
                </a:solidFill>
                <a:latin typeface="Courier New" panose="02070309020205020404" pitchFamily="49" charset="0"/>
                <a:cs typeface="Courier New" panose="02070309020205020404" pitchFamily="49" charset="0"/>
              </a:rPr>
              <a:t>Nagios_host</a:t>
            </a:r>
            <a:r>
              <a:rPr lang="en-US" sz="1050" dirty="0" smtClean="0">
                <a:solidFill>
                  <a:schemeClr val="tx1"/>
                </a:solidFill>
                <a:latin typeface="Courier New" panose="02070309020205020404" pitchFamily="49" charset="0"/>
                <a:cs typeface="Courier New" panose="02070309020205020404" pitchFamily="49" charset="0"/>
              </a:rPr>
              <a:t> &lt;&lt;||&gt;&gt;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  Nagios_service &lt;&lt;||&gt;&gt;</a:t>
            </a:r>
            <a:br>
              <a:rPr lang="en-US" sz="1050" dirty="0" smtClean="0">
                <a:solidFill>
                  <a:schemeClr val="tx1"/>
                </a:solidFill>
                <a:latin typeface="Courier New" panose="02070309020205020404" pitchFamily="49" charset="0"/>
                <a:cs typeface="Courier New" panose="02070309020205020404" pitchFamily="49" charset="0"/>
              </a:rPr>
            </a:br>
            <a:r>
              <a:rPr lang="en-US" sz="1050" dirty="0" smtClean="0">
                <a:solidFill>
                  <a:schemeClr val="tx1"/>
                </a:solidFill>
                <a:latin typeface="Courier New" panose="02070309020205020404" pitchFamily="49" charset="0"/>
                <a:cs typeface="Courier New" panose="02070309020205020404" pitchFamily="49" charset="0"/>
              </a:rPr>
              <a:t>}</a:t>
            </a:r>
            <a:endParaRPr lang="en-US" sz="1050" dirty="0">
              <a:solidFill>
                <a:schemeClr val="tx1"/>
              </a:solidFill>
            </a:endParaRPr>
          </a:p>
        </p:txBody>
      </p:sp>
    </p:spTree>
    <p:extLst>
      <p:ext uri="{BB962C8B-B14F-4D97-AF65-F5344CB8AC3E}">
        <p14:creationId xmlns:p14="http://schemas.microsoft.com/office/powerpoint/2010/main" val="326868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&amp; Referencing Files</a:t>
            </a:r>
            <a:endParaRPr lang="en-US" dirty="0"/>
          </a:p>
        </p:txBody>
      </p:sp>
      <p:sp>
        <p:nvSpPr>
          <p:cNvPr id="5" name="Content Placeholder 4"/>
          <p:cNvSpPr>
            <a:spLocks noGrp="1"/>
          </p:cNvSpPr>
          <p:nvPr>
            <p:ph sz="half" idx="1"/>
          </p:nvPr>
        </p:nvSpPr>
        <p:spPr/>
        <p:txBody>
          <a:bodyPr>
            <a:normAutofit fontScale="85000" lnSpcReduction="10000"/>
          </a:bodyPr>
          <a:lstStyle/>
          <a:p>
            <a:r>
              <a:rPr lang="en-US" dirty="0"/>
              <a:t>Use the </a:t>
            </a:r>
            <a:r>
              <a:rPr lang="en-US" b="1" dirty="0"/>
              <a:t>source</a:t>
            </a:r>
            <a:r>
              <a:rPr lang="en-US" dirty="0"/>
              <a:t> </a:t>
            </a:r>
            <a:r>
              <a:rPr lang="en-US" b="1" dirty="0"/>
              <a:t>attribute</a:t>
            </a:r>
            <a:r>
              <a:rPr lang="en-US" dirty="0"/>
              <a:t> to download </a:t>
            </a:r>
            <a:r>
              <a:rPr lang="en-US" b="1" dirty="0"/>
              <a:t>file</a:t>
            </a:r>
            <a:r>
              <a:rPr lang="en-US" dirty="0"/>
              <a:t> </a:t>
            </a:r>
            <a:r>
              <a:rPr lang="en-US" b="1" dirty="0" smtClean="0"/>
              <a:t>contents</a:t>
            </a:r>
            <a:r>
              <a:rPr lang="en-US" dirty="0" smtClean="0"/>
              <a:t> from the </a:t>
            </a:r>
            <a:r>
              <a:rPr lang="en-US" b="1" dirty="0"/>
              <a:t>server</a:t>
            </a:r>
            <a:r>
              <a:rPr lang="en-US" dirty="0" smtClean="0"/>
              <a:t>.</a:t>
            </a:r>
          </a:p>
          <a:p>
            <a:pPr lvl="1"/>
            <a:r>
              <a:rPr lang="en-US" dirty="0"/>
              <a:t>By default, </a:t>
            </a:r>
            <a:r>
              <a:rPr lang="en-US" i="1" dirty="0"/>
              <a:t>fileserver.conf</a:t>
            </a:r>
            <a:r>
              <a:rPr lang="en-US" dirty="0"/>
              <a:t> isn’t necessary, provided that you only need to serve </a:t>
            </a:r>
            <a:r>
              <a:rPr lang="en-US" b="1" dirty="0"/>
              <a:t>files</a:t>
            </a:r>
            <a:r>
              <a:rPr lang="en-US" dirty="0"/>
              <a:t> from </a:t>
            </a:r>
            <a:r>
              <a:rPr lang="en-US" b="1" dirty="0"/>
              <a:t>modules</a:t>
            </a:r>
            <a:r>
              <a:rPr lang="en-US" dirty="0"/>
              <a:t>. </a:t>
            </a:r>
            <a:endParaRPr lang="en-US" dirty="0" smtClean="0"/>
          </a:p>
          <a:p>
            <a:pPr lvl="1"/>
            <a:r>
              <a:rPr lang="en-US" dirty="0" smtClean="0"/>
              <a:t>If </a:t>
            </a:r>
            <a:r>
              <a:rPr lang="en-US" dirty="0"/>
              <a:t>you want to create additional fileserver mount points, you can do so in </a:t>
            </a:r>
            <a:r>
              <a:rPr lang="en-US" i="1" dirty="0"/>
              <a:t>$confdir/fileserver.conf </a:t>
            </a:r>
            <a:r>
              <a:rPr lang="en-US" dirty="0"/>
              <a:t>(or whatever is set in the </a:t>
            </a:r>
            <a:r>
              <a:rPr lang="en-US" i="1" dirty="0"/>
              <a:t>fileserverconfig </a:t>
            </a:r>
            <a:r>
              <a:rPr lang="en-US" dirty="0"/>
              <a:t>setting</a:t>
            </a:r>
            <a:r>
              <a:rPr lang="en-US" dirty="0" smtClean="0"/>
              <a:t>).</a:t>
            </a:r>
            <a:endParaRPr lang="en-US" dirty="0"/>
          </a:p>
          <a:p>
            <a:r>
              <a:rPr lang="en-US" dirty="0"/>
              <a:t>Use </a:t>
            </a:r>
            <a:r>
              <a:rPr lang="en-US" dirty="0" smtClean="0"/>
              <a:t>`</a:t>
            </a:r>
            <a:r>
              <a:rPr lang="en-US" b="1" dirty="0" smtClean="0"/>
              <a:t>puppet</a:t>
            </a:r>
            <a:r>
              <a:rPr lang="en-US" b="1" dirty="0"/>
              <a:t>:/// </a:t>
            </a:r>
            <a:r>
              <a:rPr lang="en-US" b="1" dirty="0" smtClean="0"/>
              <a:t>URIs`</a:t>
            </a:r>
            <a:r>
              <a:rPr lang="en-US" dirty="0" smtClean="0"/>
              <a:t> to </a:t>
            </a:r>
            <a:r>
              <a:rPr lang="en-US" dirty="0"/>
              <a:t>specify which </a:t>
            </a:r>
            <a:r>
              <a:rPr lang="en-US" b="1" dirty="0"/>
              <a:t>file</a:t>
            </a:r>
            <a:r>
              <a:rPr lang="en-US" dirty="0"/>
              <a:t> to fetch</a:t>
            </a:r>
            <a:r>
              <a:rPr lang="en-US" dirty="0" smtClean="0"/>
              <a:t>.</a:t>
            </a:r>
          </a:p>
          <a:p>
            <a:pPr lvl="1"/>
            <a:r>
              <a:rPr lang="en-US" dirty="0" smtClean="0"/>
              <a:t>The </a:t>
            </a:r>
            <a:r>
              <a:rPr lang="en-US" dirty="0"/>
              <a:t>final segment of the URL starts inside the files/ directory of the </a:t>
            </a:r>
            <a:r>
              <a:rPr lang="en-US" b="1" dirty="0"/>
              <a:t>module</a:t>
            </a:r>
            <a:r>
              <a:rPr lang="en-US" dirty="0"/>
              <a:t>. </a:t>
            </a:r>
            <a:endParaRPr lang="en-US" dirty="0" smtClean="0"/>
          </a:p>
          <a:p>
            <a:pPr lvl="2"/>
            <a:r>
              <a:rPr lang="en-US" dirty="0" smtClean="0"/>
              <a:t>If </a:t>
            </a:r>
            <a:r>
              <a:rPr lang="en-US" dirty="0"/>
              <a:t>there are any extra subdirectories, they work like you’d </a:t>
            </a:r>
            <a:r>
              <a:rPr lang="en-US" dirty="0" smtClean="0"/>
              <a:t>expect.</a:t>
            </a:r>
          </a:p>
        </p:txBody>
      </p:sp>
      <p:sp>
        <p:nvSpPr>
          <p:cNvPr id="6" name="Content Placeholder 5"/>
          <p:cNvSpPr>
            <a:spLocks noGrp="1"/>
          </p:cNvSpPr>
          <p:nvPr>
            <p:ph sz="half" idx="2"/>
          </p:nvPr>
        </p:nvSpPr>
        <p:spPr>
          <a:xfrm>
            <a:off x="6781799" y="1981200"/>
            <a:ext cx="4813571" cy="448056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fr-FR" sz="1050" b="1" i="1" dirty="0" smtClean="0">
                <a:solidFill>
                  <a:schemeClr val="tx1"/>
                </a:solidFill>
                <a:latin typeface="Courier New" panose="02070309020205020404" pitchFamily="49" charset="0"/>
                <a:cs typeface="Courier New" panose="02070309020205020404" pitchFamily="49" charset="0"/>
              </a:rPr>
              <a:t># File Resource </a:t>
            </a:r>
            <a:r>
              <a:rPr lang="fr-FR" sz="1050" b="1" i="1" dirty="0" err="1" smtClean="0">
                <a:solidFill>
                  <a:schemeClr val="tx1"/>
                </a:solidFill>
                <a:latin typeface="Courier New" panose="02070309020205020404" pitchFamily="49" charset="0"/>
                <a:cs typeface="Courier New" panose="02070309020205020404" pitchFamily="49" charset="0"/>
              </a:rPr>
              <a:t>Declaration</a:t>
            </a:r>
            <a:r>
              <a:rPr lang="fr-FR" sz="1050" b="1" i="1" dirty="0" smtClean="0">
                <a:solidFill>
                  <a:schemeClr val="tx1"/>
                </a:solidFill>
                <a:latin typeface="Courier New" panose="02070309020205020404" pitchFamily="49" charset="0"/>
                <a:cs typeface="Courier New" panose="02070309020205020404" pitchFamily="49" charset="0"/>
              </a:rPr>
              <a:t/>
            </a:r>
            <a:br>
              <a:rPr lang="fr-FR" sz="1050" b="1" i="1" dirty="0" smtClean="0">
                <a:solidFill>
                  <a:schemeClr val="tx1"/>
                </a:solidFill>
                <a:latin typeface="Courier New" panose="02070309020205020404" pitchFamily="49" charset="0"/>
                <a:cs typeface="Courier New" panose="02070309020205020404" pitchFamily="49" charset="0"/>
              </a:rPr>
            </a:br>
            <a:r>
              <a:rPr lang="fr-FR" sz="1050" dirty="0" smtClean="0">
                <a:solidFill>
                  <a:schemeClr val="tx1"/>
                </a:solidFill>
                <a:latin typeface="Courier New" panose="02070309020205020404" pitchFamily="49" charset="0"/>
                <a:cs typeface="Courier New" panose="02070309020205020404" pitchFamily="49" charset="0"/>
              </a:rPr>
              <a:t/>
            </a:r>
            <a:br>
              <a:rPr lang="fr-FR" sz="1050" dirty="0" smtClean="0">
                <a:solidFill>
                  <a:schemeClr val="tx1"/>
                </a:solidFill>
                <a:latin typeface="Courier New" panose="02070309020205020404" pitchFamily="49" charset="0"/>
                <a:cs typeface="Courier New" panose="02070309020205020404" pitchFamily="49" charset="0"/>
              </a:rPr>
            </a:br>
            <a:r>
              <a:rPr lang="fr-FR" sz="1050" dirty="0" smtClean="0">
                <a:solidFill>
                  <a:schemeClr val="tx1"/>
                </a:solidFill>
                <a:latin typeface="Courier New" panose="02070309020205020404" pitchFamily="49" charset="0"/>
                <a:cs typeface="Courier New" panose="02070309020205020404" pitchFamily="49" charset="0"/>
              </a:rPr>
              <a:t>file </a:t>
            </a:r>
            <a:r>
              <a:rPr lang="fr-FR" sz="1050" dirty="0">
                <a:solidFill>
                  <a:schemeClr val="tx1"/>
                </a:solidFill>
                <a:latin typeface="Courier New" panose="02070309020205020404" pitchFamily="49" charset="0"/>
                <a:cs typeface="Courier New" panose="02070309020205020404" pitchFamily="49" charset="0"/>
              </a:rPr>
              <a:t>{'/etc/apache2/httpd.conf</a:t>
            </a:r>
            <a:r>
              <a:rPr lang="fr-FR" sz="1050" dirty="0" smtClean="0">
                <a:solidFill>
                  <a:schemeClr val="tx1"/>
                </a:solidFill>
                <a:latin typeface="Courier New" panose="02070309020205020404" pitchFamily="49" charset="0"/>
                <a:cs typeface="Courier New" panose="02070309020205020404" pitchFamily="49" charset="0"/>
              </a:rPr>
              <a:t>':</a:t>
            </a:r>
            <a:br>
              <a:rPr lang="fr-FR" sz="1050" dirty="0" smtClean="0">
                <a:solidFill>
                  <a:schemeClr val="tx1"/>
                </a:solidFill>
                <a:latin typeface="Courier New" panose="02070309020205020404" pitchFamily="49" charset="0"/>
                <a:cs typeface="Courier New" panose="02070309020205020404" pitchFamily="49" charset="0"/>
              </a:rPr>
            </a:br>
            <a:r>
              <a:rPr lang="fr-FR" sz="1050" dirty="0" smtClean="0">
                <a:solidFill>
                  <a:schemeClr val="tx1"/>
                </a:solidFill>
                <a:latin typeface="Courier New" panose="02070309020205020404" pitchFamily="49" charset="0"/>
                <a:cs typeface="Courier New" panose="02070309020205020404" pitchFamily="49" charset="0"/>
              </a:rPr>
              <a:t>  ensure </a:t>
            </a:r>
            <a:r>
              <a:rPr lang="fr-FR" sz="1050" dirty="0">
                <a:solidFill>
                  <a:schemeClr val="tx1"/>
                </a:solidFill>
                <a:latin typeface="Courier New" panose="02070309020205020404" pitchFamily="49" charset="0"/>
                <a:cs typeface="Courier New" panose="02070309020205020404" pitchFamily="49" charset="0"/>
              </a:rPr>
              <a:t>=&gt; </a:t>
            </a:r>
            <a:r>
              <a:rPr lang="fr-FR" sz="1050" dirty="0" smtClean="0">
                <a:solidFill>
                  <a:schemeClr val="tx1"/>
                </a:solidFill>
                <a:latin typeface="Courier New" panose="02070309020205020404" pitchFamily="49" charset="0"/>
                <a:cs typeface="Courier New" panose="02070309020205020404" pitchFamily="49" charset="0"/>
              </a:rPr>
              <a:t>file,</a:t>
            </a:r>
            <a:br>
              <a:rPr lang="fr-FR" sz="1050" dirty="0" smtClean="0">
                <a:solidFill>
                  <a:schemeClr val="tx1"/>
                </a:solidFill>
                <a:latin typeface="Courier New" panose="02070309020205020404" pitchFamily="49" charset="0"/>
                <a:cs typeface="Courier New" panose="02070309020205020404" pitchFamily="49" charset="0"/>
              </a:rPr>
            </a:br>
            <a:r>
              <a:rPr lang="fr-FR" sz="1050" dirty="0" smtClean="0">
                <a:solidFill>
                  <a:schemeClr val="tx1"/>
                </a:solidFill>
                <a:latin typeface="Courier New" panose="02070309020205020404" pitchFamily="49" charset="0"/>
                <a:cs typeface="Courier New" panose="02070309020205020404" pitchFamily="49" charset="0"/>
              </a:rPr>
              <a:t>  source </a:t>
            </a:r>
            <a:r>
              <a:rPr lang="fr-FR" sz="1050" dirty="0">
                <a:solidFill>
                  <a:schemeClr val="tx1"/>
                </a:solidFill>
                <a:latin typeface="Courier New" panose="02070309020205020404" pitchFamily="49" charset="0"/>
                <a:cs typeface="Courier New" panose="02070309020205020404" pitchFamily="49" charset="0"/>
              </a:rPr>
              <a:t>=&gt; 'puppet:///modules/apache/httpd.conf</a:t>
            </a:r>
            <a:r>
              <a:rPr lang="fr-FR" sz="1050" dirty="0" smtClean="0">
                <a:solidFill>
                  <a:schemeClr val="tx1"/>
                </a:solidFill>
                <a:latin typeface="Courier New" panose="02070309020205020404" pitchFamily="49" charset="0"/>
                <a:cs typeface="Courier New" panose="02070309020205020404" pitchFamily="49" charset="0"/>
              </a:rPr>
              <a:t>',</a:t>
            </a:r>
            <a:br>
              <a:rPr lang="fr-FR" sz="1050" dirty="0" smtClean="0">
                <a:solidFill>
                  <a:schemeClr val="tx1"/>
                </a:solidFill>
                <a:latin typeface="Courier New" panose="02070309020205020404" pitchFamily="49" charset="0"/>
                <a:cs typeface="Courier New" panose="02070309020205020404" pitchFamily="49" charset="0"/>
              </a:rPr>
            </a:br>
            <a:r>
              <a:rPr lang="fr-FR" sz="1050" dirty="0" smtClean="0">
                <a:solidFill>
                  <a:schemeClr val="tx1"/>
                </a:solidFill>
                <a:latin typeface="Courier New" panose="02070309020205020404" pitchFamily="49" charset="0"/>
                <a:cs typeface="Courier New" panose="02070309020205020404" pitchFamily="49" charset="0"/>
              </a:rPr>
              <a:t>}</a:t>
            </a:r>
            <a:endParaRPr lang="en-US" sz="105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68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 Templates</a:t>
            </a:r>
            <a:endParaRPr lang="en-US" dirty="0"/>
          </a:p>
        </p:txBody>
      </p:sp>
      <p:sp>
        <p:nvSpPr>
          <p:cNvPr id="3" name="Content Placeholder 2"/>
          <p:cNvSpPr>
            <a:spLocks noGrp="1"/>
          </p:cNvSpPr>
          <p:nvPr>
            <p:ph sz="half" idx="1"/>
          </p:nvPr>
        </p:nvSpPr>
        <p:spPr>
          <a:xfrm>
            <a:off x="1981200" y="1981200"/>
            <a:ext cx="4560277" cy="4480560"/>
          </a:xfrm>
        </p:spPr>
        <p:txBody>
          <a:bodyPr>
            <a:normAutofit fontScale="62500" lnSpcReduction="20000"/>
          </a:bodyPr>
          <a:lstStyle/>
          <a:p>
            <a:r>
              <a:rPr lang="en-US" dirty="0" smtClean="0"/>
              <a:t>Are </a:t>
            </a:r>
            <a:r>
              <a:rPr lang="en-US" b="1" dirty="0"/>
              <a:t>documents</a:t>
            </a:r>
            <a:r>
              <a:rPr lang="en-US" dirty="0"/>
              <a:t> that contain a </a:t>
            </a:r>
            <a:r>
              <a:rPr lang="en-US" dirty="0" smtClean="0"/>
              <a:t>mixture of static and dynamic content. </a:t>
            </a:r>
          </a:p>
          <a:p>
            <a:r>
              <a:rPr lang="en-US" dirty="0" smtClean="0"/>
              <a:t>Maintain </a:t>
            </a:r>
            <a:r>
              <a:rPr lang="en-US" dirty="0"/>
              <a:t>one source </a:t>
            </a:r>
            <a:r>
              <a:rPr lang="en-US" b="1" dirty="0"/>
              <a:t>document</a:t>
            </a:r>
            <a:r>
              <a:rPr lang="en-US" dirty="0"/>
              <a:t> that can be rendered into any number of final </a:t>
            </a:r>
            <a:r>
              <a:rPr lang="en-US" b="1" dirty="0"/>
              <a:t>documents</a:t>
            </a:r>
            <a:r>
              <a:rPr lang="en-US" dirty="0" smtClean="0"/>
              <a:t>.</a:t>
            </a:r>
          </a:p>
          <a:p>
            <a:pPr lvl="1"/>
            <a:r>
              <a:rPr lang="en-US" dirty="0" smtClean="0"/>
              <a:t>These </a:t>
            </a:r>
            <a:r>
              <a:rPr lang="en-US" dirty="0"/>
              <a:t>flat </a:t>
            </a:r>
            <a:r>
              <a:rPr lang="en-US" b="1" dirty="0"/>
              <a:t>files</a:t>
            </a:r>
            <a:r>
              <a:rPr lang="en-US" dirty="0"/>
              <a:t> </a:t>
            </a:r>
            <a:r>
              <a:rPr lang="en-US" dirty="0" smtClean="0"/>
              <a:t>can contain </a:t>
            </a:r>
            <a:r>
              <a:rPr lang="en-US" b="1" dirty="0"/>
              <a:t>Embedded</a:t>
            </a:r>
            <a:r>
              <a:rPr lang="en-US" dirty="0"/>
              <a:t> </a:t>
            </a:r>
            <a:r>
              <a:rPr lang="en-US" b="1" dirty="0"/>
              <a:t>Ruby</a:t>
            </a:r>
            <a:r>
              <a:rPr lang="en-US" dirty="0"/>
              <a:t> (</a:t>
            </a:r>
            <a:r>
              <a:rPr lang="en-US" b="1" dirty="0"/>
              <a:t>ERB</a:t>
            </a:r>
            <a:r>
              <a:rPr lang="en-US" dirty="0" smtClean="0"/>
              <a:t>), </a:t>
            </a:r>
            <a:r>
              <a:rPr lang="en-US" dirty="0" smtClean="0"/>
              <a:t>which </a:t>
            </a:r>
            <a:r>
              <a:rPr lang="en-US" b="1" dirty="0" smtClean="0"/>
              <a:t>variables</a:t>
            </a:r>
            <a:r>
              <a:rPr lang="en-US" dirty="0" smtClean="0"/>
              <a:t> can </a:t>
            </a:r>
            <a:r>
              <a:rPr lang="en-US" dirty="0" smtClean="0"/>
              <a:t>be set </a:t>
            </a:r>
            <a:r>
              <a:rPr lang="en-US" dirty="0"/>
              <a:t>in the </a:t>
            </a:r>
            <a:r>
              <a:rPr lang="en-US" b="1" dirty="0"/>
              <a:t>class</a:t>
            </a:r>
            <a:r>
              <a:rPr lang="en-US" dirty="0"/>
              <a:t> or </a:t>
            </a:r>
            <a:r>
              <a:rPr lang="en-US" b="1" dirty="0"/>
              <a:t>node</a:t>
            </a:r>
            <a:r>
              <a:rPr lang="en-US" dirty="0"/>
              <a:t> level</a:t>
            </a:r>
            <a:r>
              <a:rPr lang="en-US" dirty="0" smtClean="0"/>
              <a:t>.</a:t>
            </a:r>
          </a:p>
          <a:p>
            <a:r>
              <a:rPr lang="en-US" dirty="0" smtClean="0"/>
              <a:t>Use </a:t>
            </a:r>
            <a:r>
              <a:rPr lang="en-US" dirty="0"/>
              <a:t>the </a:t>
            </a:r>
            <a:r>
              <a:rPr lang="en-US" b="1" dirty="0"/>
              <a:t>template</a:t>
            </a:r>
            <a:r>
              <a:rPr lang="en-US" dirty="0"/>
              <a:t> function to create a string </a:t>
            </a:r>
            <a:r>
              <a:rPr lang="en-US" dirty="0" smtClean="0"/>
              <a:t>by rendering </a:t>
            </a:r>
            <a:r>
              <a:rPr lang="en-US" dirty="0"/>
              <a:t>a </a:t>
            </a:r>
            <a:r>
              <a:rPr lang="en-US" b="1" dirty="0"/>
              <a:t>template</a:t>
            </a:r>
            <a:r>
              <a:rPr lang="en-US" dirty="0"/>
              <a:t>.</a:t>
            </a:r>
          </a:p>
          <a:p>
            <a:pPr lvl="1"/>
            <a:r>
              <a:rPr lang="en-US" dirty="0"/>
              <a:t>Use the content </a:t>
            </a:r>
            <a:r>
              <a:rPr lang="en-US" b="1" dirty="0"/>
              <a:t>attribute</a:t>
            </a:r>
            <a:r>
              <a:rPr lang="en-US" dirty="0"/>
              <a:t> to fill </a:t>
            </a:r>
            <a:r>
              <a:rPr lang="en-US" b="1" dirty="0"/>
              <a:t>file</a:t>
            </a:r>
            <a:r>
              <a:rPr lang="en-US" dirty="0"/>
              <a:t> contents with </a:t>
            </a:r>
            <a:r>
              <a:rPr lang="en-US" dirty="0" smtClean="0"/>
              <a:t>a string. </a:t>
            </a:r>
            <a:endParaRPr lang="en-US" dirty="0" smtClean="0"/>
          </a:p>
          <a:p>
            <a:pPr lvl="2"/>
            <a:r>
              <a:rPr lang="en-US" dirty="0" smtClean="0"/>
              <a:t>It </a:t>
            </a:r>
            <a:r>
              <a:rPr lang="en-US" dirty="0"/>
              <a:t>wouldn’t work with the source </a:t>
            </a:r>
            <a:r>
              <a:rPr lang="en-US" b="1" dirty="0"/>
              <a:t>attribute</a:t>
            </a:r>
            <a:r>
              <a:rPr lang="en-US" dirty="0"/>
              <a:t>, which expects a URL rather than the actual content for a </a:t>
            </a:r>
            <a:r>
              <a:rPr lang="en-US" b="1" dirty="0" smtClean="0"/>
              <a:t>file</a:t>
            </a:r>
            <a:r>
              <a:rPr lang="en-US" dirty="0" smtClean="0"/>
              <a:t>.</a:t>
            </a:r>
            <a:endParaRPr lang="en-US" dirty="0"/>
          </a:p>
          <a:p>
            <a:pPr lvl="1"/>
            <a:r>
              <a:rPr lang="en-US" b="1" dirty="0"/>
              <a:t>Template</a:t>
            </a:r>
            <a:r>
              <a:rPr lang="en-US" dirty="0"/>
              <a:t> </a:t>
            </a:r>
            <a:r>
              <a:rPr lang="en-US" b="1" dirty="0"/>
              <a:t>files</a:t>
            </a:r>
            <a:r>
              <a:rPr lang="en-US" dirty="0"/>
              <a:t> are referenced </a:t>
            </a:r>
            <a:r>
              <a:rPr lang="en-US" dirty="0" smtClean="0"/>
              <a:t>as:</a:t>
            </a:r>
          </a:p>
          <a:p>
            <a:pPr lvl="2"/>
            <a:r>
              <a:rPr lang="en-US" dirty="0" smtClean="0"/>
              <a:t>`</a:t>
            </a:r>
            <a:r>
              <a:rPr lang="en-US" i="1" dirty="0" smtClean="0"/>
              <a:t>modulename/filename.erb`</a:t>
            </a:r>
            <a:endParaRPr lang="en-US" dirty="0"/>
          </a:p>
          <a:p>
            <a:r>
              <a:rPr lang="en-US" b="1" dirty="0" smtClean="0"/>
              <a:t>Variables</a:t>
            </a:r>
            <a:r>
              <a:rPr lang="en-US" dirty="0" smtClean="0"/>
              <a:t> </a:t>
            </a:r>
            <a:r>
              <a:rPr lang="en-US" dirty="0"/>
              <a:t>from other </a:t>
            </a:r>
            <a:r>
              <a:rPr lang="en-US" b="1" dirty="0"/>
              <a:t>scopes</a:t>
            </a:r>
            <a:r>
              <a:rPr lang="en-US" dirty="0"/>
              <a:t> can be accessed with the </a:t>
            </a:r>
            <a:r>
              <a:rPr lang="en-US" i="1" dirty="0" smtClean="0"/>
              <a:t>`</a:t>
            </a:r>
            <a:r>
              <a:rPr lang="en-US" i="1" dirty="0" err="1" smtClean="0"/>
              <a:t>scope.lookupvar</a:t>
            </a:r>
            <a:r>
              <a:rPr lang="en-US" i="1" dirty="0" smtClean="0"/>
              <a:t>`</a:t>
            </a:r>
            <a:r>
              <a:rPr lang="en-US" dirty="0" smtClean="0"/>
              <a:t> </a:t>
            </a:r>
            <a:r>
              <a:rPr lang="en-US" dirty="0"/>
              <a:t>method, which takes a long </a:t>
            </a:r>
            <a:r>
              <a:rPr lang="en-US" b="1" dirty="0"/>
              <a:t>variable</a:t>
            </a:r>
            <a:r>
              <a:rPr lang="en-US" dirty="0"/>
              <a:t> name without the $ prefix. </a:t>
            </a:r>
            <a:endParaRPr lang="en-US" dirty="0" smtClean="0"/>
          </a:p>
          <a:p>
            <a:pPr lvl="1"/>
            <a:r>
              <a:rPr lang="en-US" i="1" dirty="0" smtClean="0"/>
              <a:t>scope.lookupvar</a:t>
            </a:r>
            <a:r>
              <a:rPr lang="en-US" i="1" dirty="0"/>
              <a:t>('apache::user</a:t>
            </a:r>
            <a:r>
              <a:rPr lang="en-US" i="1" dirty="0" smtClean="0"/>
              <a:t>')</a:t>
            </a:r>
          </a:p>
        </p:txBody>
      </p:sp>
      <p:sp>
        <p:nvSpPr>
          <p:cNvPr id="4" name="Content Placeholder 3"/>
          <p:cNvSpPr>
            <a:spLocks noGrp="1"/>
          </p:cNvSpPr>
          <p:nvPr>
            <p:ph sz="half" idx="2"/>
          </p:nvPr>
        </p:nvSpPr>
        <p:spPr>
          <a:xfrm>
            <a:off x="6712227" y="1981200"/>
            <a:ext cx="5174974" cy="448056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1000" b="1" i="1" dirty="0" smtClean="0">
                <a:solidFill>
                  <a:schemeClr val="tx1"/>
                </a:solidFill>
                <a:latin typeface="Courier New" panose="02070309020205020404" pitchFamily="49" charset="0"/>
                <a:cs typeface="Courier New" panose="02070309020205020404" pitchFamily="49" charset="0"/>
              </a:rPr>
              <a:t># $confdir/modules/apache/templates/vhost.erb</a:t>
            </a:r>
            <a:br>
              <a:rPr lang="en-US" sz="1000" b="1" i="1" dirty="0" smtClean="0">
                <a:solidFill>
                  <a:schemeClr val="tx1"/>
                </a:solidFill>
                <a:latin typeface="Courier New" panose="02070309020205020404" pitchFamily="49" charset="0"/>
                <a:cs typeface="Courier New" panose="02070309020205020404" pitchFamily="49" charset="0"/>
              </a:rPr>
            </a:br>
            <a:r>
              <a:rPr lang="en-US" sz="1000" b="1" dirty="0">
                <a:solidFill>
                  <a:schemeClr val="tx1"/>
                </a:solidFill>
                <a:latin typeface="Courier New" panose="02070309020205020404" pitchFamily="49" charset="0"/>
                <a:cs typeface="Courier New" panose="02070309020205020404" pitchFamily="49" charset="0"/>
              </a:rPr>
              <a:t/>
            </a:r>
            <a:br>
              <a:rPr lang="en-US" sz="1000" b="1" dirty="0">
                <a:solidFill>
                  <a:schemeClr val="tx1"/>
                </a:solidFill>
                <a:latin typeface="Courier New" panose="02070309020205020404" pitchFamily="49" charset="0"/>
                <a:cs typeface="Courier New" panose="02070309020205020404" pitchFamily="49" charset="0"/>
              </a:rPr>
            </a:br>
            <a:r>
              <a:rPr lang="en-US" sz="1000" dirty="0">
                <a:solidFill>
                  <a:schemeClr val="tx1"/>
                </a:solidFill>
                <a:latin typeface="Courier New" panose="02070309020205020404" pitchFamily="49" charset="0"/>
                <a:cs typeface="Courier New" panose="02070309020205020404" pitchFamily="49" charset="0"/>
              </a:rPr>
              <a:t># file managed by </a:t>
            </a:r>
            <a:r>
              <a:rPr lang="en-US" sz="1000" dirty="0" smtClean="0">
                <a:solidFill>
                  <a:schemeClr val="tx1"/>
                </a:solidFill>
                <a:latin typeface="Courier New" panose="02070309020205020404" pitchFamily="49" charset="0"/>
                <a:cs typeface="Courier New" panose="02070309020205020404" pitchFamily="49" charset="0"/>
              </a:rPr>
              <a:t>puppet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&lt;VirtualHost</a:t>
            </a:r>
            <a:r>
              <a:rPr lang="en-US" sz="1000" dirty="0">
                <a:solidFill>
                  <a:schemeClr val="tx1"/>
                </a:solidFill>
                <a:latin typeface="Courier New" panose="02070309020205020404" pitchFamily="49" charset="0"/>
                <a:cs typeface="Courier New" panose="02070309020205020404" pitchFamily="49" charset="0"/>
              </a:rPr>
              <a:t>&lt;% ports.each do |port| -%&gt; &lt;%= port %&gt;&lt;% end </a:t>
            </a:r>
            <a:r>
              <a:rPr lang="en-US" sz="1000" dirty="0" smtClean="0">
                <a:solidFill>
                  <a:schemeClr val="tx1"/>
                </a:solidFill>
                <a:latin typeface="Courier New" panose="02070309020205020404" pitchFamily="49" charset="0"/>
                <a:cs typeface="Courier New" panose="02070309020205020404" pitchFamily="49" charset="0"/>
              </a:rPr>
              <a:t>-%&gt;&gt;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ServerName &lt;%= name </a:t>
            </a:r>
            <a:r>
              <a:rPr lang="en-US" sz="1000" dirty="0" smtClean="0">
                <a:solidFill>
                  <a:schemeClr val="tx1"/>
                </a:solidFill>
                <a:latin typeface="Courier New" panose="02070309020205020404" pitchFamily="49" charset="0"/>
                <a:cs typeface="Courier New" panose="02070309020205020404" pitchFamily="49" charset="0"/>
              </a:rPr>
              <a: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&lt;% </a:t>
            </a:r>
            <a:r>
              <a:rPr lang="en-US" sz="1000" dirty="0">
                <a:solidFill>
                  <a:schemeClr val="tx1"/>
                </a:solidFill>
                <a:latin typeface="Courier New" panose="02070309020205020404" pitchFamily="49" charset="0"/>
                <a:cs typeface="Courier New" panose="02070309020205020404" pitchFamily="49" charset="0"/>
              </a:rPr>
              <a:t>aliases.each do |serveralias| </a:t>
            </a:r>
            <a:r>
              <a:rPr lang="en-US" sz="1000" dirty="0" smtClean="0">
                <a:solidFill>
                  <a:schemeClr val="tx1"/>
                </a:solidFill>
                <a:latin typeface="Courier New" panose="02070309020205020404" pitchFamily="49" charset="0"/>
                <a:cs typeface="Courier New" panose="02070309020205020404" pitchFamily="49" charset="0"/>
              </a:rPr>
              <a: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ServerAlias &lt;%= serveralias </a:t>
            </a:r>
            <a:r>
              <a:rPr lang="en-US" sz="1000" dirty="0" smtClean="0">
                <a:solidFill>
                  <a:schemeClr val="tx1"/>
                </a:solidFill>
                <a:latin typeface="Courier New" panose="02070309020205020404" pitchFamily="49" charset="0"/>
                <a:cs typeface="Courier New" panose="02070309020205020404" pitchFamily="49" charset="0"/>
              </a:rPr>
              <a: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&lt;% </a:t>
            </a:r>
            <a:r>
              <a:rPr lang="en-US" sz="1000" dirty="0">
                <a:solidFill>
                  <a:schemeClr val="tx1"/>
                </a:solidFill>
                <a:latin typeface="Courier New" panose="02070309020205020404" pitchFamily="49" charset="0"/>
                <a:cs typeface="Courier New" panose="02070309020205020404" pitchFamily="49" charset="0"/>
              </a:rPr>
              <a:t>end </a:t>
            </a:r>
            <a:r>
              <a:rPr lang="en-US" sz="1000" dirty="0" smtClean="0">
                <a:solidFill>
                  <a:schemeClr val="tx1"/>
                </a:solidFill>
                <a:latin typeface="Courier New" panose="02070309020205020404" pitchFamily="49" charset="0"/>
                <a:cs typeface="Courier New" panose="02070309020205020404" pitchFamily="49" charset="0"/>
              </a:rPr>
              <a: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DocumentRoot &lt;%= documentroot </a:t>
            </a:r>
            <a:r>
              <a:rPr lang="en-US" sz="1000" dirty="0" smtClean="0">
                <a:solidFill>
                  <a:schemeClr val="tx1"/>
                </a:solidFill>
                <a:latin typeface="Courier New" panose="02070309020205020404" pitchFamily="49" charset="0"/>
                <a:cs typeface="Courier New" panose="02070309020205020404" pitchFamily="49" charset="0"/>
              </a:rPr>
              <a: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LogLevel </a:t>
            </a:r>
            <a:r>
              <a:rPr lang="en-US" sz="1000" dirty="0" smtClean="0">
                <a:solidFill>
                  <a:schemeClr val="tx1"/>
                </a:solidFill>
                <a:latin typeface="Courier New" panose="02070309020205020404" pitchFamily="49" charset="0"/>
                <a:cs typeface="Courier New" panose="02070309020205020404" pitchFamily="49" charset="0"/>
              </a:rPr>
              <a:t>warn</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ErrorLog &lt;%= wwwroot %&gt;/&lt;%= name %&gt;/</a:t>
            </a:r>
            <a:r>
              <a:rPr lang="en-US" sz="1000" dirty="0" smtClean="0">
                <a:solidFill>
                  <a:schemeClr val="tx1"/>
                </a:solidFill>
                <a:latin typeface="Courier New" panose="02070309020205020404" pitchFamily="49" charset="0"/>
                <a:cs typeface="Courier New" panose="02070309020205020404" pitchFamily="49" charset="0"/>
              </a:rPr>
              <a:t>logs/error.log</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CustomLog &lt;%= wwwroot %&gt;/&lt;%= name %&gt;/logs/access.log "&lt;%= accesslog_format </a:t>
            </a:r>
            <a:r>
              <a:rPr lang="en-US" sz="1000" dirty="0" smtClean="0">
                <a:solidFill>
                  <a:schemeClr val="tx1"/>
                </a:solidFill>
                <a:latin typeface="Courier New" panose="02070309020205020404" pitchFamily="49" charset="0"/>
                <a:cs typeface="Courier New" panose="02070309020205020404" pitchFamily="49" charset="0"/>
              </a:rPr>
              <a: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Include &lt;%= wwwroot %&gt;/&lt;%= name %&gt;/conf/*.</a:t>
            </a:r>
            <a:r>
              <a:rPr lang="en-US" sz="1000" dirty="0" smtClean="0">
                <a:solidFill>
                  <a:schemeClr val="tx1"/>
                </a:solidFill>
                <a:latin typeface="Courier New" panose="02070309020205020404" pitchFamily="49" charset="0"/>
                <a:cs typeface="Courier New" panose="02070309020205020404" pitchFamily="49" charset="0"/>
              </a:rPr>
              <a:t>conf</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&lt;% </a:t>
            </a:r>
            <a:r>
              <a:rPr lang="en-US" sz="1000" dirty="0">
                <a:solidFill>
                  <a:schemeClr val="tx1"/>
                </a:solidFill>
                <a:latin typeface="Courier New" panose="02070309020205020404" pitchFamily="49" charset="0"/>
                <a:cs typeface="Courier New" panose="02070309020205020404" pitchFamily="49" charset="0"/>
              </a:rPr>
              <a:t>if cgipath </a:t>
            </a:r>
            <a:r>
              <a:rPr lang="en-US" sz="1000" dirty="0" smtClean="0">
                <a:solidFill>
                  <a:schemeClr val="tx1"/>
                </a:solidFill>
                <a:latin typeface="Courier New" panose="02070309020205020404" pitchFamily="49" charset="0"/>
                <a:cs typeface="Courier New" panose="02070309020205020404" pitchFamily="49" charset="0"/>
              </a:rPr>
              <a: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ScriptAlias /cgi-bin/ &lt;%= cgipath </a:t>
            </a:r>
            <a:r>
              <a:rPr lang="en-US" sz="1000" dirty="0" smtClean="0">
                <a:solidFill>
                  <a:schemeClr val="tx1"/>
                </a:solidFill>
                <a:latin typeface="Courier New" panose="02070309020205020404" pitchFamily="49" charset="0"/>
                <a:cs typeface="Courier New" panose="02070309020205020404" pitchFamily="49" charset="0"/>
              </a:rPr>
              <a: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&lt;Directory &lt;%= cgipath </a:t>
            </a:r>
            <a:r>
              <a:rPr lang="en-US" sz="1000" dirty="0" smtClean="0">
                <a:solidFill>
                  <a:schemeClr val="tx1"/>
                </a:solidFill>
                <a:latin typeface="Courier New" panose="02070309020205020404" pitchFamily="49" charset="0"/>
                <a:cs typeface="Courier New" panose="02070309020205020404" pitchFamily="49" charset="0"/>
              </a:rPr>
              <a:t>%&gt;&gt;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Options +</a:t>
            </a:r>
            <a:r>
              <a:rPr lang="en-US" sz="1000" dirty="0" smtClean="0">
                <a:solidFill>
                  <a:schemeClr val="tx1"/>
                </a:solidFill>
                <a:latin typeface="Courier New" panose="02070309020205020404" pitchFamily="49" charset="0"/>
                <a:cs typeface="Courier New" panose="02070309020205020404" pitchFamily="49" charset="0"/>
              </a:rPr>
              <a:t>ExecCGI</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AddHandler cgi-script .</a:t>
            </a:r>
            <a:r>
              <a:rPr lang="en-US" sz="1000" dirty="0" smtClean="0">
                <a:solidFill>
                  <a:schemeClr val="tx1"/>
                </a:solidFill>
                <a:latin typeface="Courier New" panose="02070309020205020404" pitchFamily="49" charset="0"/>
                <a:cs typeface="Courier New" panose="02070309020205020404" pitchFamily="49" charset="0"/>
              </a:rPr>
              <a:t>cgi</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&lt;/Directory</a:t>
            </a:r>
            <a:r>
              <a:rPr lang="en-US" sz="1000" dirty="0" smtClean="0">
                <a:solidFill>
                  <a:schemeClr val="tx1"/>
                </a:solidFill>
                <a:latin typeface="Courier New" panose="02070309020205020404" pitchFamily="49" charset="0"/>
                <a:cs typeface="Courier New" panose="02070309020205020404" pitchFamily="49" charset="0"/>
              </a:rPr>
              <a: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&lt;% </a:t>
            </a:r>
            <a:r>
              <a:rPr lang="en-US" sz="1000" dirty="0">
                <a:solidFill>
                  <a:schemeClr val="tx1"/>
                </a:solidFill>
                <a:latin typeface="Courier New" panose="02070309020205020404" pitchFamily="49" charset="0"/>
                <a:cs typeface="Courier New" panose="02070309020205020404" pitchFamily="49" charset="0"/>
              </a:rPr>
              <a:t>end </a:t>
            </a:r>
            <a:r>
              <a:rPr lang="en-US" sz="1000" dirty="0" smtClean="0">
                <a:solidFill>
                  <a:schemeClr val="tx1"/>
                </a:solidFill>
                <a:latin typeface="Courier New" panose="02070309020205020404" pitchFamily="49" charset="0"/>
                <a:cs typeface="Courier New" panose="02070309020205020404" pitchFamily="49" charset="0"/>
              </a:rPr>
              <a:t>-%&gt;</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t>
            </a:r>
            <a:r>
              <a:rPr lang="en-US" sz="1000" dirty="0">
                <a:solidFill>
                  <a:schemeClr val="tx1"/>
                </a:solidFill>
                <a:latin typeface="Courier New" panose="02070309020205020404" pitchFamily="49" charset="0"/>
                <a:cs typeface="Courier New" panose="02070309020205020404" pitchFamily="49" charset="0"/>
              </a:rPr>
              <a:t>ServerSignature </a:t>
            </a:r>
            <a:r>
              <a:rPr lang="en-US" sz="1000" dirty="0" smtClean="0">
                <a:solidFill>
                  <a:schemeClr val="tx1"/>
                </a:solidFill>
                <a:latin typeface="Courier New" panose="02070309020205020404" pitchFamily="49" charset="0"/>
                <a:cs typeface="Courier New" panose="02070309020205020404" pitchFamily="49" charset="0"/>
              </a:rPr>
              <a:t>Off</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&lt;/</a:t>
            </a:r>
            <a:r>
              <a:rPr lang="en-US" sz="1000" dirty="0">
                <a:solidFill>
                  <a:schemeClr val="tx1"/>
                </a:solidFill>
                <a:latin typeface="Courier New" panose="02070309020205020404" pitchFamily="49" charset="0"/>
                <a:cs typeface="Courier New" panose="02070309020205020404" pitchFamily="49" charset="0"/>
              </a:rPr>
              <a:t>VirtualHost</a:t>
            </a:r>
            <a:r>
              <a:rPr lang="en-US" sz="1000" dirty="0" smtClean="0">
                <a:solidFill>
                  <a:schemeClr val="tx1"/>
                </a:solidFill>
                <a:latin typeface="Courier New" panose="02070309020205020404" pitchFamily="49" charset="0"/>
                <a:cs typeface="Courier New" panose="02070309020205020404" pitchFamily="49" charset="0"/>
              </a:rPr>
              <a:t>&gt;</a:t>
            </a:r>
          </a:p>
          <a:p>
            <a:pPr marL="0" indent="0">
              <a:buNone/>
            </a:pPr>
            <a:r>
              <a:rPr lang="en-US" sz="1000" b="1" i="1" dirty="0" smtClean="0">
                <a:solidFill>
                  <a:schemeClr val="tx1"/>
                </a:solidFill>
                <a:latin typeface="Courier New" panose="02070309020205020404" pitchFamily="49" charset="0"/>
                <a:cs typeface="Courier New" panose="02070309020205020404" pitchFamily="49" charset="0"/>
              </a:rPr>
              <a:t># File Resource Declaration</a:t>
            </a: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
            </a:r>
            <a:br>
              <a:rPr lang="en-US" sz="1000" dirty="0" smtClean="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file </a:t>
            </a:r>
            <a:r>
              <a:rPr lang="en-US" sz="1000" dirty="0">
                <a:solidFill>
                  <a:schemeClr val="tx1"/>
                </a:solidFill>
                <a:latin typeface="Courier New" panose="02070309020205020404" pitchFamily="49" charset="0"/>
                <a:cs typeface="Courier New" panose="02070309020205020404" pitchFamily="49" charset="0"/>
              </a:rPr>
              <a:t>{'/etc/apache2/sites/wordpress.conf':</a:t>
            </a:r>
            <a:br>
              <a:rPr lang="en-US" sz="1000" dirty="0">
                <a:solidFill>
                  <a:schemeClr val="tx1"/>
                </a:solidFill>
                <a:latin typeface="Courier New" panose="02070309020205020404" pitchFamily="49" charset="0"/>
                <a:cs typeface="Courier New" panose="02070309020205020404" pitchFamily="49" charset="0"/>
              </a:rPr>
            </a:br>
            <a:r>
              <a:rPr lang="en-US" sz="1000" dirty="0">
                <a:solidFill>
                  <a:schemeClr val="tx1"/>
                </a:solidFill>
                <a:latin typeface="Courier New" panose="02070309020205020404" pitchFamily="49" charset="0"/>
                <a:cs typeface="Courier New" panose="02070309020205020404" pitchFamily="49" charset="0"/>
              </a:rPr>
              <a:t>  ensure =&gt; file,</a:t>
            </a:r>
            <a:br>
              <a:rPr lang="en-US" sz="1000" dirty="0">
                <a:solidFill>
                  <a:schemeClr val="tx1"/>
                </a:solidFill>
                <a:latin typeface="Courier New" panose="02070309020205020404" pitchFamily="49" charset="0"/>
                <a:cs typeface="Courier New" panose="02070309020205020404" pitchFamily="49" charset="0"/>
              </a:rPr>
            </a:br>
            <a:r>
              <a:rPr lang="en-US" sz="1000" dirty="0">
                <a:solidFill>
                  <a:schemeClr val="tx1"/>
                </a:solidFill>
                <a:latin typeface="Courier New" panose="02070309020205020404" pitchFamily="49" charset="0"/>
                <a:cs typeface="Courier New" panose="02070309020205020404" pitchFamily="49" charset="0"/>
              </a:rPr>
              <a:t>  content =&gt; template('apache/vhost.erb'),</a:t>
            </a:r>
            <a:br>
              <a:rPr lang="en-US" sz="1000" dirty="0">
                <a:solidFill>
                  <a:schemeClr val="tx1"/>
                </a:solidFill>
                <a:latin typeface="Courier New" panose="02070309020205020404" pitchFamily="49" charset="0"/>
                <a:cs typeface="Courier New" panose="02070309020205020404" pitchFamily="49" charset="0"/>
              </a:rPr>
            </a:br>
            <a:r>
              <a:rPr lang="en-US" sz="1000" dirty="0" smtClean="0">
                <a:solidFill>
                  <a:schemeClr val="tx1"/>
                </a:solidFill>
                <a:latin typeface="Courier New" panose="02070309020205020404" pitchFamily="49" charset="0"/>
                <a:cs typeface="Courier New" panose="02070309020205020404" pitchFamily="49" charset="0"/>
              </a:rPr>
              <a:t>}</a:t>
            </a:r>
            <a:endParaRPr lang="en-US" sz="10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0268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ERB Templating Language</a:t>
            </a:r>
            <a:endParaRPr lang="en-US" dirty="0"/>
          </a:p>
        </p:txBody>
      </p:sp>
      <p:sp>
        <p:nvSpPr>
          <p:cNvPr id="3" name="Content Placeholder 2"/>
          <p:cNvSpPr>
            <a:spLocks noGrp="1"/>
          </p:cNvSpPr>
          <p:nvPr>
            <p:ph sz="half" idx="1"/>
          </p:nvPr>
        </p:nvSpPr>
        <p:spPr/>
        <p:txBody>
          <a:bodyPr>
            <a:normAutofit fontScale="55000" lnSpcReduction="20000"/>
          </a:bodyPr>
          <a:lstStyle/>
          <a:p>
            <a:r>
              <a:rPr lang="en-US" dirty="0"/>
              <a:t>Puppet doesn’t have its own templating </a:t>
            </a:r>
            <a:r>
              <a:rPr lang="en-US" dirty="0" smtClean="0"/>
              <a:t>language.</a:t>
            </a:r>
          </a:p>
          <a:p>
            <a:pPr lvl="1"/>
            <a:r>
              <a:rPr lang="en-US" dirty="0"/>
              <a:t>I</a:t>
            </a:r>
            <a:r>
              <a:rPr lang="en-US" dirty="0" smtClean="0"/>
              <a:t>t </a:t>
            </a:r>
            <a:r>
              <a:rPr lang="en-US" dirty="0"/>
              <a:t>uses ERB, a common Ruby-based template language</a:t>
            </a:r>
            <a:r>
              <a:rPr lang="en-US" dirty="0" smtClean="0"/>
              <a:t>.</a:t>
            </a:r>
          </a:p>
          <a:p>
            <a:r>
              <a:rPr lang="en-US" dirty="0" smtClean="0"/>
              <a:t>Since </a:t>
            </a:r>
            <a:r>
              <a:rPr lang="en-US" dirty="0"/>
              <a:t>tags can contain any Ruby code, it’s possible for templates to get pretty complicated</a:t>
            </a:r>
            <a:r>
              <a:rPr lang="en-US" dirty="0" smtClean="0"/>
              <a:t>.</a:t>
            </a:r>
            <a:endParaRPr lang="en-US" dirty="0"/>
          </a:p>
          <a:p>
            <a:pPr lvl="1"/>
            <a:r>
              <a:rPr lang="en-US" dirty="0" smtClean="0"/>
              <a:t>Recommend </a:t>
            </a:r>
            <a:r>
              <a:rPr lang="en-US" dirty="0"/>
              <a:t>keeping templates as </a:t>
            </a:r>
            <a:r>
              <a:rPr lang="en-US" dirty="0" smtClean="0"/>
              <a:t>simple </a:t>
            </a:r>
            <a:r>
              <a:rPr lang="en-US" dirty="0"/>
              <a:t>as </a:t>
            </a:r>
            <a:r>
              <a:rPr lang="en-US" dirty="0" smtClean="0"/>
              <a:t>possible.</a:t>
            </a:r>
          </a:p>
          <a:p>
            <a:r>
              <a:rPr lang="en-US" dirty="0"/>
              <a:t>All of the variables visible in the current scope are available as Ruby instance </a:t>
            </a:r>
            <a:r>
              <a:rPr lang="en-US" dirty="0" smtClean="0"/>
              <a:t>variables.</a:t>
            </a:r>
          </a:p>
          <a:p>
            <a:pPr lvl="1"/>
            <a:r>
              <a:rPr lang="en-US" dirty="0" smtClean="0"/>
              <a:t>@</a:t>
            </a:r>
            <a:r>
              <a:rPr lang="en-US" dirty="0" err="1"/>
              <a:t>fqdn</a:t>
            </a:r>
            <a:r>
              <a:rPr lang="en-US" dirty="0"/>
              <a:t>, @</a:t>
            </a:r>
            <a:r>
              <a:rPr lang="en-US" dirty="0" err="1"/>
              <a:t>memoryfree</a:t>
            </a:r>
            <a:r>
              <a:rPr lang="en-US" dirty="0"/>
              <a:t>, @</a:t>
            </a:r>
            <a:r>
              <a:rPr lang="en-US" dirty="0" err="1"/>
              <a:t>operatingsystem</a:t>
            </a:r>
            <a:r>
              <a:rPr lang="en-US" dirty="0"/>
              <a:t>, etc. </a:t>
            </a:r>
            <a:endParaRPr lang="en-US" dirty="0" smtClean="0"/>
          </a:p>
          <a:p>
            <a:pPr lvl="1"/>
            <a:r>
              <a:rPr lang="en-US" dirty="0" smtClean="0"/>
              <a:t>This </a:t>
            </a:r>
            <a:r>
              <a:rPr lang="en-US" dirty="0"/>
              <a:t>style of reference works identically to using short (local) variable names in a Puppet manifest: @</a:t>
            </a:r>
            <a:r>
              <a:rPr lang="en-US" dirty="0" err="1"/>
              <a:t>fqdn</a:t>
            </a:r>
            <a:r>
              <a:rPr lang="en-US" dirty="0"/>
              <a:t> is exactly equivalent to $</a:t>
            </a:r>
            <a:r>
              <a:rPr lang="en-US" dirty="0" err="1"/>
              <a:t>fqdn</a:t>
            </a:r>
            <a:r>
              <a:rPr lang="en-US" dirty="0" smtClean="0"/>
              <a:t>.</a:t>
            </a:r>
          </a:p>
          <a:p>
            <a:r>
              <a:rPr lang="en-US" dirty="0" smtClean="0"/>
              <a:t>Puppet </a:t>
            </a:r>
            <a:r>
              <a:rPr lang="en-US" dirty="0"/>
              <a:t>passes an object named scope to the template. </a:t>
            </a:r>
            <a:endParaRPr lang="en-US" dirty="0" smtClean="0"/>
          </a:p>
          <a:p>
            <a:pPr lvl="1"/>
            <a:r>
              <a:rPr lang="en-US" dirty="0" smtClean="0"/>
              <a:t>This </a:t>
            </a:r>
            <a:r>
              <a:rPr lang="en-US" dirty="0"/>
              <a:t>contains all of the currently set variables, as well as some other data (including functions), and provides some methods for accessing them. </a:t>
            </a:r>
            <a:endParaRPr lang="en-US" dirty="0" smtClean="0"/>
          </a:p>
          <a:p>
            <a:pPr lvl="1"/>
            <a:r>
              <a:rPr lang="en-US" dirty="0" smtClean="0"/>
              <a:t>You </a:t>
            </a:r>
            <a:r>
              <a:rPr lang="en-US" dirty="0"/>
              <a:t>can use the scope object’s </a:t>
            </a:r>
            <a:r>
              <a:rPr lang="en-US" dirty="0" err="1"/>
              <a:t>lookupvar</a:t>
            </a:r>
            <a:r>
              <a:rPr lang="en-US" dirty="0"/>
              <a:t> method to find any variable, in any scope. </a:t>
            </a:r>
            <a:endParaRPr lang="en-US" dirty="0" smtClean="0"/>
          </a:p>
          <a:p>
            <a:pPr lvl="2"/>
            <a:r>
              <a:rPr lang="en-US" dirty="0"/>
              <a:t>&lt;%= </a:t>
            </a:r>
            <a:r>
              <a:rPr lang="en-US" dirty="0" err="1"/>
              <a:t>scope.lookupvar</a:t>
            </a:r>
            <a:r>
              <a:rPr lang="en-US" dirty="0"/>
              <a:t>('apache::user') </a:t>
            </a:r>
            <a:r>
              <a:rPr lang="en-US" dirty="0" smtClean="0"/>
              <a:t>%&gt;</a:t>
            </a:r>
          </a:p>
          <a:p>
            <a:pPr lvl="2"/>
            <a:r>
              <a:rPr lang="en-US" dirty="0"/>
              <a:t>&lt;%= </a:t>
            </a:r>
            <a:r>
              <a:rPr lang="en-US" dirty="0" err="1"/>
              <a:t>scope.lookupvar</a:t>
            </a:r>
            <a:r>
              <a:rPr lang="en-US" dirty="0"/>
              <a:t>('::domain') %&gt;</a:t>
            </a:r>
            <a:endParaRPr lang="en-US" dirty="0"/>
          </a:p>
        </p:txBody>
      </p:sp>
      <p:sp>
        <p:nvSpPr>
          <p:cNvPr id="4" name="Content Placeholder 3"/>
          <p:cNvSpPr>
            <a:spLocks noGrp="1"/>
          </p:cNvSpPr>
          <p:nvPr>
            <p:ph sz="half" idx="2"/>
          </p:nvPr>
        </p:nvSpPr>
        <p:spPr>
          <a:xfrm>
            <a:off x="6781800" y="1981200"/>
            <a:ext cx="4697896" cy="3073121"/>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chor="ctr">
            <a:normAutofit fontScale="55000" lnSpcReduction="20000"/>
          </a:bodyPr>
          <a:lstStyle/>
          <a:p>
            <a:pPr marL="0" indent="0">
              <a:buNone/>
            </a:pPr>
            <a:r>
              <a:rPr lang="en-US" b="1" dirty="0" smtClean="0"/>
              <a:t>ERB Syntax</a:t>
            </a:r>
            <a:endParaRPr lang="en-US" b="1" dirty="0" smtClean="0"/>
          </a:p>
          <a:p>
            <a:r>
              <a:rPr lang="en-US" b="1" dirty="0" smtClean="0"/>
              <a:t>Non-Printing </a:t>
            </a:r>
            <a:r>
              <a:rPr lang="en-US" b="1" dirty="0" smtClean="0"/>
              <a:t>Tags</a:t>
            </a:r>
          </a:p>
          <a:p>
            <a:pPr lvl="1"/>
            <a:r>
              <a:rPr lang="en-US" b="1" dirty="0" smtClean="0"/>
              <a:t>&lt;%</a:t>
            </a:r>
            <a:r>
              <a:rPr lang="en-US" dirty="0" smtClean="0"/>
              <a:t> </a:t>
            </a:r>
            <a:r>
              <a:rPr lang="en-US" dirty="0"/>
              <a:t>document </a:t>
            </a:r>
            <a:r>
              <a:rPr lang="en-US" b="1" dirty="0"/>
              <a:t>=</a:t>
            </a:r>
            <a:r>
              <a:rPr lang="en-US" dirty="0"/>
              <a:t> "" </a:t>
            </a:r>
            <a:r>
              <a:rPr lang="en-US" b="1" dirty="0" smtClean="0"/>
              <a:t>%&gt;</a:t>
            </a:r>
          </a:p>
          <a:p>
            <a:r>
              <a:rPr lang="en-US" b="1" dirty="0"/>
              <a:t>Printing an Expression</a:t>
            </a:r>
          </a:p>
          <a:p>
            <a:pPr lvl="1"/>
            <a:r>
              <a:rPr lang="en-US" b="1" dirty="0" smtClean="0"/>
              <a:t>&lt;%=</a:t>
            </a:r>
            <a:r>
              <a:rPr lang="en-US" dirty="0" smtClean="0"/>
              <a:t> </a:t>
            </a:r>
            <a:r>
              <a:rPr lang="en-US" dirty="0"/>
              <a:t>sectionheader </a:t>
            </a:r>
            <a:r>
              <a:rPr lang="en-US" b="1" dirty="0"/>
              <a:t>%&gt;</a:t>
            </a:r>
            <a:r>
              <a:rPr lang="en-US" dirty="0"/>
              <a:t> </a:t>
            </a:r>
            <a:r>
              <a:rPr lang="en-US" dirty="0" smtClean="0"/>
              <a:t/>
            </a:r>
            <a:br>
              <a:rPr lang="en-US" dirty="0" smtClean="0"/>
            </a:br>
            <a:r>
              <a:rPr lang="en-US" dirty="0" smtClean="0"/>
              <a:t>environment </a:t>
            </a:r>
            <a:r>
              <a:rPr lang="en-US" dirty="0"/>
              <a:t>= </a:t>
            </a:r>
            <a:r>
              <a:rPr lang="en-US" b="1" dirty="0"/>
              <a:t>&lt;%=</a:t>
            </a:r>
            <a:r>
              <a:rPr lang="en-US" dirty="0"/>
              <a:t> gitrevision</a:t>
            </a:r>
            <a:r>
              <a:rPr lang="en-US" b="1" dirty="0"/>
              <a:t>[</a:t>
            </a:r>
            <a:r>
              <a:rPr lang="en-US" dirty="0"/>
              <a:t>0,5</a:t>
            </a:r>
            <a:r>
              <a:rPr lang="en-US" b="1" dirty="0"/>
              <a:t>]</a:t>
            </a:r>
            <a:r>
              <a:rPr lang="en-US" dirty="0"/>
              <a:t> </a:t>
            </a:r>
            <a:r>
              <a:rPr lang="en-US" b="1" dirty="0" smtClean="0"/>
              <a:t>%&gt;</a:t>
            </a:r>
          </a:p>
          <a:p>
            <a:r>
              <a:rPr lang="en-US" b="1" dirty="0" smtClean="0"/>
              <a:t>Comments</a:t>
            </a:r>
          </a:p>
          <a:p>
            <a:pPr lvl="1"/>
            <a:r>
              <a:rPr lang="en-US" b="1" dirty="0"/>
              <a:t>&lt;%#</a:t>
            </a:r>
            <a:r>
              <a:rPr lang="en-US" i="1" dirty="0"/>
              <a:t> This comment will be ignored. </a:t>
            </a:r>
            <a:r>
              <a:rPr lang="en-US" b="1" dirty="0" smtClean="0"/>
              <a:t>%&gt;</a:t>
            </a:r>
          </a:p>
          <a:p>
            <a:pPr fontAlgn="base"/>
            <a:r>
              <a:rPr lang="en-US" b="1" dirty="0"/>
              <a:t>Suppressing Line Breaks and Leading Space</a:t>
            </a:r>
          </a:p>
          <a:p>
            <a:pPr lvl="1"/>
            <a:r>
              <a:rPr lang="en-US" b="1" dirty="0" smtClean="0"/>
              <a:t>&lt;%-</a:t>
            </a:r>
            <a:r>
              <a:rPr lang="en-US" dirty="0" smtClean="0"/>
              <a:t> </a:t>
            </a:r>
            <a:r>
              <a:rPr lang="en-US" dirty="0"/>
              <a:t>document </a:t>
            </a:r>
            <a:r>
              <a:rPr lang="en-US" b="1" dirty="0"/>
              <a:t>+=</a:t>
            </a:r>
            <a:r>
              <a:rPr lang="en-US" dirty="0"/>
              <a:t> thisline </a:t>
            </a:r>
            <a:r>
              <a:rPr lang="en-US" b="1" dirty="0"/>
              <a:t>-%&gt;</a:t>
            </a:r>
            <a:endParaRPr lang="en-US" dirty="0"/>
          </a:p>
        </p:txBody>
      </p:sp>
    </p:spTree>
    <p:extLst>
      <p:ext uri="{BB962C8B-B14F-4D97-AF65-F5344CB8AC3E}">
        <p14:creationId xmlns:p14="http://schemas.microsoft.com/office/powerpoint/2010/main" val="90172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level - Conceptual</a:t>
            </a:r>
            <a:endParaRPr lang="en-US" dirty="0"/>
          </a:p>
        </p:txBody>
      </p:sp>
      <p:pic>
        <p:nvPicPr>
          <p:cNvPr id="5126" name="Picture 6" descr="http://wallpapers.free-review.net/wallpapers/35/Iceberg_laptop_hd_background.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0576" y="1987550"/>
            <a:ext cx="7973847"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374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Puppet Configuration Run Diagram</a:t>
            </a:r>
            <a:endParaRPr lang="en-US" sz="4200" dirty="0"/>
          </a:p>
        </p:txBody>
      </p:sp>
      <p:grpSp>
        <p:nvGrpSpPr>
          <p:cNvPr id="27" name="Group 26"/>
          <p:cNvGrpSpPr/>
          <p:nvPr/>
        </p:nvGrpSpPr>
        <p:grpSpPr>
          <a:xfrm>
            <a:off x="3062162" y="2639341"/>
            <a:ext cx="6067677" cy="2994054"/>
            <a:chOff x="2265770" y="2476162"/>
            <a:chExt cx="6067677" cy="2994054"/>
          </a:xfrm>
        </p:grpSpPr>
        <p:sp>
          <p:nvSpPr>
            <p:cNvPr id="3" name="Rectangle 2"/>
            <p:cNvSpPr/>
            <p:nvPr/>
          </p:nvSpPr>
          <p:spPr>
            <a:xfrm>
              <a:off x="2265770" y="2476163"/>
              <a:ext cx="1844984" cy="2994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Puppet Master</a:t>
              </a:r>
              <a:endParaRPr lang="en-US" dirty="0"/>
            </a:p>
          </p:txBody>
        </p:sp>
        <p:sp>
          <p:nvSpPr>
            <p:cNvPr id="4" name="Rectangle 3"/>
            <p:cNvSpPr/>
            <p:nvPr/>
          </p:nvSpPr>
          <p:spPr>
            <a:xfrm>
              <a:off x="6488463" y="2476162"/>
              <a:ext cx="1844984" cy="2994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Agent</a:t>
              </a:r>
              <a:endParaRPr lang="en-US" dirty="0"/>
            </a:p>
          </p:txBody>
        </p:sp>
        <p:grpSp>
          <p:nvGrpSpPr>
            <p:cNvPr id="16" name="Group 15"/>
            <p:cNvGrpSpPr/>
            <p:nvPr/>
          </p:nvGrpSpPr>
          <p:grpSpPr>
            <a:xfrm>
              <a:off x="4175490" y="2543801"/>
              <a:ext cx="2232053" cy="369332"/>
              <a:chOff x="4175490" y="2559985"/>
              <a:chExt cx="2232053" cy="369332"/>
            </a:xfrm>
          </p:grpSpPr>
          <p:sp>
            <p:nvSpPr>
              <p:cNvPr id="7" name="TextBox 6"/>
              <p:cNvSpPr txBox="1"/>
              <p:nvPr/>
            </p:nvSpPr>
            <p:spPr>
              <a:xfrm>
                <a:off x="4363378" y="2559985"/>
                <a:ext cx="1879169" cy="369332"/>
              </a:xfrm>
              <a:prstGeom prst="rect">
                <a:avLst/>
              </a:prstGeom>
              <a:noFill/>
            </p:spPr>
            <p:txBody>
              <a:bodyPr wrap="none" rtlCol="0">
                <a:spAutoFit/>
              </a:bodyPr>
              <a:lstStyle/>
              <a:p>
                <a:r>
                  <a:rPr lang="en-US" b="1" dirty="0" smtClean="0"/>
                  <a:t>Check Credentials</a:t>
                </a:r>
                <a:endParaRPr lang="en-US" b="1" dirty="0"/>
              </a:p>
            </p:txBody>
          </p:sp>
          <p:cxnSp>
            <p:nvCxnSpPr>
              <p:cNvPr id="15" name="Straight Arrow Connector 14"/>
              <p:cNvCxnSpPr/>
              <p:nvPr/>
            </p:nvCxnSpPr>
            <p:spPr>
              <a:xfrm>
                <a:off x="4175490" y="2929317"/>
                <a:ext cx="22320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4175490" y="3338841"/>
              <a:ext cx="2232053" cy="369332"/>
              <a:chOff x="4175490" y="2874225"/>
              <a:chExt cx="2232053" cy="369332"/>
            </a:xfrm>
          </p:grpSpPr>
          <p:sp>
            <p:nvSpPr>
              <p:cNvPr id="11" name="TextBox 10"/>
              <p:cNvSpPr txBox="1"/>
              <p:nvPr/>
            </p:nvSpPr>
            <p:spPr>
              <a:xfrm>
                <a:off x="4702958" y="2874225"/>
                <a:ext cx="1189878" cy="369332"/>
              </a:xfrm>
              <a:prstGeom prst="rect">
                <a:avLst/>
              </a:prstGeom>
              <a:noFill/>
            </p:spPr>
            <p:txBody>
              <a:bodyPr wrap="none" rtlCol="0">
                <a:spAutoFit/>
              </a:bodyPr>
              <a:lstStyle/>
              <a:p>
                <a:r>
                  <a:rPr lang="en-US" b="1" dirty="0" smtClean="0"/>
                  <a:t>Send Facts</a:t>
                </a:r>
                <a:endParaRPr lang="en-US" b="1" dirty="0"/>
              </a:p>
            </p:txBody>
          </p:sp>
          <p:cxnSp>
            <p:nvCxnSpPr>
              <p:cNvPr id="18" name="Straight Arrow Connector 17"/>
              <p:cNvCxnSpPr/>
              <p:nvPr/>
            </p:nvCxnSpPr>
            <p:spPr>
              <a:xfrm flipH="1">
                <a:off x="4175490" y="3235769"/>
                <a:ext cx="22320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175490" y="4133881"/>
              <a:ext cx="2232053" cy="369332"/>
              <a:chOff x="4175490" y="3246457"/>
              <a:chExt cx="2232053" cy="369332"/>
            </a:xfrm>
          </p:grpSpPr>
          <p:sp>
            <p:nvSpPr>
              <p:cNvPr id="12" name="TextBox 11"/>
              <p:cNvSpPr txBox="1"/>
              <p:nvPr/>
            </p:nvSpPr>
            <p:spPr>
              <a:xfrm>
                <a:off x="4384248" y="3246457"/>
                <a:ext cx="1865062" cy="369332"/>
              </a:xfrm>
              <a:prstGeom prst="rect">
                <a:avLst/>
              </a:prstGeom>
              <a:noFill/>
            </p:spPr>
            <p:txBody>
              <a:bodyPr wrap="none" rtlCol="0">
                <a:spAutoFit/>
              </a:bodyPr>
              <a:lstStyle/>
              <a:p>
                <a:r>
                  <a:rPr lang="en-US" b="1" dirty="0" smtClean="0"/>
                  <a:t>Returns “catalog”</a:t>
                </a:r>
                <a:endParaRPr lang="en-US" b="1" dirty="0"/>
              </a:p>
            </p:txBody>
          </p:sp>
          <p:cxnSp>
            <p:nvCxnSpPr>
              <p:cNvPr id="21" name="Straight Arrow Connector 20"/>
              <p:cNvCxnSpPr/>
              <p:nvPr/>
            </p:nvCxnSpPr>
            <p:spPr>
              <a:xfrm>
                <a:off x="4175490" y="3615789"/>
                <a:ext cx="22320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175490" y="4928920"/>
              <a:ext cx="2232053" cy="371363"/>
              <a:chOff x="4175490" y="4872276"/>
              <a:chExt cx="2232053" cy="371363"/>
            </a:xfrm>
          </p:grpSpPr>
          <p:sp>
            <p:nvSpPr>
              <p:cNvPr id="13" name="TextBox 12"/>
              <p:cNvSpPr txBox="1"/>
              <p:nvPr/>
            </p:nvSpPr>
            <p:spPr>
              <a:xfrm>
                <a:off x="4520344" y="4872276"/>
                <a:ext cx="1572482" cy="369332"/>
              </a:xfrm>
              <a:prstGeom prst="rect">
                <a:avLst/>
              </a:prstGeom>
              <a:noFill/>
            </p:spPr>
            <p:txBody>
              <a:bodyPr wrap="none" rtlCol="0">
                <a:spAutoFit/>
              </a:bodyPr>
              <a:lstStyle/>
              <a:p>
                <a:r>
                  <a:rPr lang="en-US" dirty="0" smtClean="0"/>
                  <a:t>Report Results</a:t>
                </a:r>
                <a:endParaRPr lang="en-US" dirty="0"/>
              </a:p>
            </p:txBody>
          </p:sp>
          <p:cxnSp>
            <p:nvCxnSpPr>
              <p:cNvPr id="24" name="Straight Arrow Connector 23"/>
              <p:cNvCxnSpPr/>
              <p:nvPr/>
            </p:nvCxnSpPr>
            <p:spPr>
              <a:xfrm flipH="1">
                <a:off x="4175490" y="5243639"/>
                <a:ext cx="22320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7425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PuppetDB</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Collects </a:t>
            </a:r>
            <a:r>
              <a:rPr lang="en-US" dirty="0"/>
              <a:t>data generated by Puppet. </a:t>
            </a:r>
            <a:endParaRPr lang="en-US" dirty="0" smtClean="0"/>
          </a:p>
          <a:p>
            <a:pPr lvl="1" fontAlgn="base"/>
            <a:r>
              <a:rPr lang="en-US" dirty="0" smtClean="0"/>
              <a:t>The </a:t>
            </a:r>
            <a:r>
              <a:rPr lang="en-US" dirty="0"/>
              <a:t>most recent facts from every node</a:t>
            </a:r>
          </a:p>
          <a:p>
            <a:pPr lvl="1" fontAlgn="base"/>
            <a:r>
              <a:rPr lang="en-US" dirty="0"/>
              <a:t>The most recent catalog for every node</a:t>
            </a:r>
          </a:p>
          <a:p>
            <a:pPr lvl="1" fontAlgn="base"/>
            <a:r>
              <a:rPr lang="en-US" dirty="0"/>
              <a:t>Optionally, seven days (configurable) of event reports for every </a:t>
            </a:r>
            <a:r>
              <a:rPr lang="en-US" dirty="0" smtClean="0"/>
              <a:t>node</a:t>
            </a:r>
          </a:p>
          <a:p>
            <a:r>
              <a:rPr lang="en-US" dirty="0"/>
              <a:t>Enables advanced Puppet </a:t>
            </a:r>
            <a:r>
              <a:rPr lang="en-US" dirty="0" smtClean="0"/>
              <a:t>features, like:</a:t>
            </a:r>
            <a:endParaRPr lang="en-US" dirty="0"/>
          </a:p>
          <a:p>
            <a:pPr lvl="1"/>
            <a:r>
              <a:rPr lang="en-US" dirty="0"/>
              <a:t>Inventory service and exported resources, </a:t>
            </a:r>
          </a:p>
          <a:p>
            <a:pPr lvl="1"/>
            <a:r>
              <a:rPr lang="en-US" dirty="0"/>
              <a:t>Which can be the foundation for other applications that use Puppet’s data.</a:t>
            </a:r>
          </a:p>
          <a:p>
            <a:pPr lvl="2"/>
            <a:r>
              <a:rPr lang="en-US" dirty="0"/>
              <a:t>Dashboard queries the puppetdb for information on nodes</a:t>
            </a:r>
            <a:r>
              <a:rPr lang="en-US" dirty="0" smtClean="0"/>
              <a:t>.</a:t>
            </a:r>
            <a:endParaRPr lang="en-US" dirty="0" smtClean="0"/>
          </a:p>
          <a:p>
            <a:pPr fontAlgn="base"/>
            <a:r>
              <a:rPr lang="en-US" i="1" dirty="0" smtClean="0"/>
              <a:t>puppet node status &lt;NODE&gt;</a:t>
            </a:r>
          </a:p>
          <a:p>
            <a:pPr lvl="1"/>
            <a:r>
              <a:rPr lang="en-US" dirty="0" smtClean="0"/>
              <a:t>Interacts </a:t>
            </a:r>
            <a:r>
              <a:rPr lang="en-US" dirty="0"/>
              <a:t>with node objects, which are used by Puppet </a:t>
            </a:r>
            <a:r>
              <a:rPr lang="en-US" dirty="0" smtClean="0"/>
              <a:t>to build </a:t>
            </a:r>
            <a:r>
              <a:rPr lang="en-US" dirty="0"/>
              <a:t>a catalog. </a:t>
            </a:r>
            <a:endParaRPr lang="en-US" dirty="0" smtClean="0"/>
          </a:p>
          <a:p>
            <a:pPr lvl="2"/>
            <a:r>
              <a:rPr lang="en-US" dirty="0" smtClean="0"/>
              <a:t>A </a:t>
            </a:r>
            <a:r>
              <a:rPr lang="en-US" dirty="0"/>
              <a:t>node object consists of the node's facts, </a:t>
            </a:r>
            <a:r>
              <a:rPr lang="en-US" dirty="0" smtClean="0"/>
              <a:t>environment, node </a:t>
            </a:r>
            <a:r>
              <a:rPr lang="en-US" dirty="0"/>
              <a:t>parameters (exposed in the parser as top-scope variables), and classes.</a:t>
            </a:r>
          </a:p>
          <a:p>
            <a:endParaRPr lang="en-US" dirty="0"/>
          </a:p>
        </p:txBody>
      </p:sp>
      <p:sp>
        <p:nvSpPr>
          <p:cNvPr id="4" name="Content Placeholder 3"/>
          <p:cNvSpPr>
            <a:spLocks noGrp="1"/>
          </p:cNvSpPr>
          <p:nvPr>
            <p:ph sz="half" idx="2"/>
          </p:nvPr>
        </p:nvSpPr>
        <p:spPr>
          <a:xfrm>
            <a:off x="6701414" y="1981200"/>
            <a:ext cx="4462305" cy="2620945"/>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chor="t">
            <a:normAutofit fontScale="70000" lnSpcReduction="20000"/>
          </a:bodyPr>
          <a:lstStyle/>
          <a:p>
            <a:pPr marL="0" indent="0">
              <a:buNone/>
            </a:pPr>
            <a:r>
              <a:rPr lang="en-US" b="1" dirty="0" smtClean="0"/>
              <a:t>Scaling PuppetDB</a:t>
            </a:r>
          </a:p>
          <a:p>
            <a:r>
              <a:rPr lang="en-US" dirty="0" smtClean="0"/>
              <a:t>Since it </a:t>
            </a:r>
            <a:r>
              <a:rPr lang="en-US" dirty="0"/>
              <a:t>will be a critical component of your Puppet </a:t>
            </a:r>
            <a:r>
              <a:rPr lang="en-US" dirty="0" smtClean="0"/>
              <a:t>deployment</a:t>
            </a:r>
          </a:p>
          <a:p>
            <a:pPr lvl="1"/>
            <a:r>
              <a:rPr lang="en-US" dirty="0" smtClean="0"/>
              <a:t>Agent </a:t>
            </a:r>
            <a:r>
              <a:rPr lang="en-US" dirty="0"/>
              <a:t>nodes will be unable to request catalogs if it goes </a:t>
            </a:r>
            <a:r>
              <a:rPr lang="en-US" dirty="0" smtClean="0"/>
              <a:t>down, </a:t>
            </a:r>
            <a:r>
              <a:rPr lang="en-US" dirty="0" smtClean="0"/>
              <a:t>you </a:t>
            </a:r>
            <a:r>
              <a:rPr lang="en-US" dirty="0"/>
              <a:t>should make sure </a:t>
            </a:r>
            <a:r>
              <a:rPr lang="en-US" dirty="0" smtClean="0"/>
              <a:t>it:</a:t>
            </a:r>
            <a:endParaRPr lang="en-US" dirty="0" smtClean="0"/>
          </a:p>
          <a:p>
            <a:pPr lvl="2"/>
            <a:r>
              <a:rPr lang="en-US" dirty="0" smtClean="0"/>
              <a:t>runs </a:t>
            </a:r>
            <a:r>
              <a:rPr lang="en-US" dirty="0"/>
              <a:t>on a robust and reliable </a:t>
            </a:r>
            <a:r>
              <a:rPr lang="en-US" dirty="0" smtClean="0"/>
              <a:t>server,</a:t>
            </a:r>
          </a:p>
          <a:p>
            <a:pPr lvl="2"/>
            <a:r>
              <a:rPr lang="en-US" dirty="0" smtClean="0"/>
              <a:t>can handle </a:t>
            </a:r>
            <a:r>
              <a:rPr lang="en-US" dirty="0"/>
              <a:t>your site’s </a:t>
            </a:r>
            <a:r>
              <a:rPr lang="en-US" dirty="0" smtClean="0"/>
              <a:t>load, </a:t>
            </a:r>
          </a:p>
          <a:p>
            <a:pPr lvl="2"/>
            <a:r>
              <a:rPr lang="en-US" dirty="0" smtClean="0"/>
              <a:t>is </a:t>
            </a:r>
            <a:r>
              <a:rPr lang="en-US" dirty="0"/>
              <a:t>resilient against failures</a:t>
            </a:r>
            <a:r>
              <a:rPr lang="en-US" dirty="0" smtClean="0"/>
              <a:t>.</a:t>
            </a:r>
          </a:p>
          <a:p>
            <a:r>
              <a:rPr lang="en-US" dirty="0" smtClean="0"/>
              <a:t>Refer to the </a:t>
            </a:r>
            <a:r>
              <a:rPr lang="en-US" dirty="0" smtClean="0">
                <a:hlinkClick r:id="rId2"/>
              </a:rPr>
              <a:t>scaling recommendations</a:t>
            </a:r>
            <a:r>
              <a:rPr lang="en-US" dirty="0" smtClean="0"/>
              <a:t>.</a:t>
            </a:r>
            <a:endParaRPr lang="en-US" dirty="0"/>
          </a:p>
        </p:txBody>
      </p:sp>
    </p:spTree>
    <p:extLst>
      <p:ext uri="{BB962C8B-B14F-4D97-AF65-F5344CB8AC3E}">
        <p14:creationId xmlns:p14="http://schemas.microsoft.com/office/powerpoint/2010/main" val="298680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Puppet Reporting and Logs</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hlinkClick r:id="rId3"/>
              </a:rPr>
              <a:t>Puppet </a:t>
            </a:r>
            <a:r>
              <a:rPr lang="en-US" dirty="0">
                <a:hlinkClick r:id="rId3"/>
              </a:rPr>
              <a:t>Dashboard</a:t>
            </a:r>
            <a:r>
              <a:rPr lang="en-US" dirty="0"/>
              <a:t> </a:t>
            </a:r>
            <a:endParaRPr lang="en-US" dirty="0" smtClean="0"/>
          </a:p>
          <a:p>
            <a:pPr lvl="1"/>
            <a:r>
              <a:rPr lang="en-US" dirty="0" smtClean="0"/>
              <a:t>A </a:t>
            </a:r>
            <a:r>
              <a:rPr lang="en-US" dirty="0"/>
              <a:t>web interface providing node classification and reporting features for Puppet, </a:t>
            </a:r>
            <a:endParaRPr lang="en-US" dirty="0" smtClean="0"/>
          </a:p>
          <a:p>
            <a:pPr lvl="1"/>
            <a:r>
              <a:rPr lang="en-US" dirty="0" smtClean="0"/>
              <a:t>An </a:t>
            </a:r>
            <a:r>
              <a:rPr lang="en-US" dirty="0"/>
              <a:t>open source system configuration management </a:t>
            </a:r>
            <a:r>
              <a:rPr lang="en-US" dirty="0" smtClean="0"/>
              <a:t>tool.</a:t>
            </a:r>
          </a:p>
          <a:p>
            <a:pPr lvl="1"/>
            <a:r>
              <a:rPr lang="en-US" b="1" dirty="0" smtClean="0"/>
              <a:t>Inventory Service</a:t>
            </a:r>
          </a:p>
          <a:p>
            <a:pPr lvl="2"/>
            <a:r>
              <a:rPr lang="en-US" dirty="0" smtClean="0"/>
              <a:t>The inventory is </a:t>
            </a:r>
            <a:r>
              <a:rPr lang="en-US" dirty="0"/>
              <a:t>a collection of node facts. </a:t>
            </a:r>
            <a:endParaRPr lang="en-US" dirty="0" smtClean="0"/>
          </a:p>
          <a:p>
            <a:pPr lvl="2"/>
            <a:r>
              <a:rPr lang="en-US" dirty="0" smtClean="0"/>
              <a:t>The </a:t>
            </a:r>
            <a:r>
              <a:rPr lang="en-US" dirty="0"/>
              <a:t>inventory service is a retrieval, storage, and search API exposed to the network by the puppet master. </a:t>
            </a:r>
            <a:endParaRPr lang="en-US" dirty="0" smtClean="0"/>
          </a:p>
          <a:p>
            <a:pPr lvl="2"/>
            <a:r>
              <a:rPr lang="en-US" dirty="0" smtClean="0"/>
              <a:t>The </a:t>
            </a:r>
            <a:r>
              <a:rPr lang="en-US" dirty="0"/>
              <a:t>inventory service backend (AKA the </a:t>
            </a:r>
            <a:r>
              <a:rPr lang="en-US" dirty="0" err="1"/>
              <a:t>facts_terminus</a:t>
            </a:r>
            <a:r>
              <a:rPr lang="en-US" dirty="0"/>
              <a:t>) is what the puppet master uses to store the inventory and do some of the heavy lifting of the inventory service</a:t>
            </a:r>
            <a:r>
              <a:rPr lang="en-US" dirty="0" smtClean="0"/>
              <a:t>.</a:t>
            </a:r>
          </a:p>
          <a:p>
            <a:r>
              <a:rPr lang="en-US" dirty="0" smtClean="0">
                <a:hlinkClick r:id="rId4"/>
              </a:rPr>
              <a:t>Foreman</a:t>
            </a:r>
            <a:endParaRPr lang="en-US" dirty="0" smtClean="0"/>
          </a:p>
          <a:p>
            <a:pPr lvl="1"/>
            <a:r>
              <a:rPr lang="en-US" dirty="0" smtClean="0"/>
              <a:t>Leverages Puppet through a smart proxy service.</a:t>
            </a:r>
          </a:p>
          <a:p>
            <a:pPr lvl="1"/>
            <a:r>
              <a:rPr lang="en-US" dirty="0" smtClean="0"/>
              <a:t>Manages </a:t>
            </a:r>
            <a:r>
              <a:rPr lang="en-US" dirty="0"/>
              <a:t>every stage of the lifecycle of your physical or virtual servers. The Foreman provides comprehensive, auditable interaction facilities including a web frontend and robust, </a:t>
            </a:r>
            <a:r>
              <a:rPr lang="en-US" dirty="0" err="1"/>
              <a:t>RESTful</a:t>
            </a:r>
            <a:r>
              <a:rPr lang="en-US" dirty="0"/>
              <a:t> API.</a:t>
            </a:r>
          </a:p>
          <a:p>
            <a:endParaRPr lang="en-US" dirty="0" smtClean="0"/>
          </a:p>
        </p:txBody>
      </p:sp>
      <p:sp>
        <p:nvSpPr>
          <p:cNvPr id="6" name="Content Placeholder 5"/>
          <p:cNvSpPr>
            <a:spLocks noGrp="1"/>
          </p:cNvSpPr>
          <p:nvPr>
            <p:ph sz="half" idx="2"/>
          </p:nvPr>
        </p:nvSpPr>
        <p:spPr>
          <a:xfrm>
            <a:off x="6781800" y="1981200"/>
            <a:ext cx="4572000" cy="1485481"/>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rmAutofit fontScale="70000" lnSpcReduction="20000"/>
          </a:bodyPr>
          <a:lstStyle/>
          <a:p>
            <a:pPr marL="0" indent="0">
              <a:buNone/>
            </a:pPr>
            <a:r>
              <a:rPr lang="en-US" b="1" dirty="0" err="1">
                <a:solidFill>
                  <a:schemeClr val="tx1"/>
                </a:solidFill>
              </a:rPr>
              <a:t>Tagmail</a:t>
            </a:r>
            <a:r>
              <a:rPr lang="en-US" b="1" dirty="0">
                <a:solidFill>
                  <a:schemeClr val="tx1"/>
                </a:solidFill>
              </a:rPr>
              <a:t>, </a:t>
            </a:r>
            <a:r>
              <a:rPr lang="en-US" b="1" dirty="0" smtClean="0">
                <a:solidFill>
                  <a:schemeClr val="tx1"/>
                </a:solidFill>
              </a:rPr>
              <a:t>etc</a:t>
            </a:r>
            <a:endParaRPr lang="en-US" b="1" dirty="0" smtClean="0">
              <a:solidFill>
                <a:schemeClr val="tx1"/>
              </a:solidFill>
            </a:endParaRPr>
          </a:p>
          <a:p>
            <a:r>
              <a:rPr lang="en-US" dirty="0" smtClean="0">
                <a:solidFill>
                  <a:schemeClr val="tx1"/>
                </a:solidFill>
              </a:rPr>
              <a:t>Your </a:t>
            </a:r>
            <a:r>
              <a:rPr lang="en-US" dirty="0">
                <a:solidFill>
                  <a:schemeClr val="tx1"/>
                </a:solidFill>
              </a:rPr>
              <a:t>puppet master server can send targeted emails to different admin users whenever certain resources are changed. </a:t>
            </a:r>
          </a:p>
        </p:txBody>
      </p:sp>
    </p:spTree>
    <p:extLst>
      <p:ext uri="{BB962C8B-B14F-4D97-AF65-F5344CB8AC3E}">
        <p14:creationId xmlns:p14="http://schemas.microsoft.com/office/powerpoint/2010/main" val="115632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Puppet </a:t>
            </a:r>
            <a:r>
              <a:rPr lang="en-US" dirty="0" smtClean="0"/>
              <a:t>stand-alone Mode</a:t>
            </a:r>
            <a:endParaRPr lang="en-US" dirty="0"/>
          </a:p>
        </p:txBody>
      </p:sp>
      <p:sp>
        <p:nvSpPr>
          <p:cNvPr id="4" name="Content Placeholder 3"/>
          <p:cNvSpPr>
            <a:spLocks noGrp="1"/>
          </p:cNvSpPr>
          <p:nvPr>
            <p:ph sz="half" idx="1"/>
          </p:nvPr>
        </p:nvSpPr>
        <p:spPr>
          <a:xfrm>
            <a:off x="1981199" y="1981200"/>
            <a:ext cx="8629859" cy="2419978"/>
          </a:xfrm>
        </p:spPr>
        <p:txBody>
          <a:bodyPr>
            <a:normAutofit lnSpcReduction="10000"/>
          </a:bodyPr>
          <a:lstStyle/>
          <a:p>
            <a:r>
              <a:rPr lang="en-US" dirty="0"/>
              <a:t>Apply </a:t>
            </a:r>
            <a:r>
              <a:rPr lang="en-US" b="1" dirty="0"/>
              <a:t>configurations</a:t>
            </a:r>
            <a:r>
              <a:rPr lang="en-US" dirty="0"/>
              <a:t> with the </a:t>
            </a:r>
            <a:r>
              <a:rPr lang="en-US" dirty="0" smtClean="0"/>
              <a:t>`</a:t>
            </a:r>
            <a:r>
              <a:rPr lang="en-US" i="1" dirty="0" smtClean="0"/>
              <a:t>puppet apply` </a:t>
            </a:r>
            <a:r>
              <a:rPr lang="en-US" dirty="0" smtClean="0"/>
              <a:t>command.</a:t>
            </a:r>
          </a:p>
          <a:p>
            <a:pPr lvl="1"/>
            <a:r>
              <a:rPr lang="en-US" dirty="0" smtClean="0"/>
              <a:t>Can run with a flag of –e to execute single </a:t>
            </a:r>
            <a:r>
              <a:rPr lang="en-US" b="1" dirty="0" smtClean="0"/>
              <a:t>classes</a:t>
            </a:r>
            <a:r>
              <a:rPr lang="en-US" dirty="0" smtClean="0"/>
              <a:t>.</a:t>
            </a:r>
          </a:p>
          <a:p>
            <a:r>
              <a:rPr lang="en-US" b="1" dirty="0" smtClean="0"/>
              <a:t>Configuration</a:t>
            </a:r>
            <a:r>
              <a:rPr lang="en-US" dirty="0" smtClean="0"/>
              <a:t> </a:t>
            </a:r>
            <a:r>
              <a:rPr lang="en-US" dirty="0"/>
              <a:t>is stored locally on the </a:t>
            </a:r>
            <a:r>
              <a:rPr lang="en-US" b="1" dirty="0"/>
              <a:t>host</a:t>
            </a:r>
            <a:r>
              <a:rPr lang="en-US" dirty="0"/>
              <a:t>.</a:t>
            </a:r>
          </a:p>
          <a:p>
            <a:r>
              <a:rPr lang="en-US" b="1" dirty="0" smtClean="0"/>
              <a:t>Catalogs</a:t>
            </a:r>
            <a:r>
              <a:rPr lang="en-US" dirty="0" smtClean="0"/>
              <a:t> </a:t>
            </a:r>
            <a:r>
              <a:rPr lang="en-US" dirty="0"/>
              <a:t>are compiled locally and applied immediately</a:t>
            </a:r>
            <a:r>
              <a:rPr lang="en-US" dirty="0" smtClean="0"/>
              <a:t>.</a:t>
            </a:r>
            <a:endParaRPr lang="en-US" dirty="0"/>
          </a:p>
          <a:p>
            <a:r>
              <a:rPr lang="en-US" dirty="0"/>
              <a:t>Often run using a </a:t>
            </a:r>
            <a:r>
              <a:rPr lang="en-US" dirty="0"/>
              <a:t>scheduled task </a:t>
            </a:r>
            <a:r>
              <a:rPr lang="en-US" dirty="0" smtClean="0"/>
              <a:t>or cron </a:t>
            </a:r>
            <a:r>
              <a:rPr lang="en-US" dirty="0" smtClean="0"/>
              <a:t>job.</a:t>
            </a:r>
            <a:endParaRPr lang="en-US" dirty="0"/>
          </a:p>
        </p:txBody>
      </p:sp>
      <p:sp>
        <p:nvSpPr>
          <p:cNvPr id="2" name="Content Placeholder 1"/>
          <p:cNvSpPr>
            <a:spLocks noGrp="1"/>
          </p:cNvSpPr>
          <p:nvPr>
            <p:ph sz="half" idx="2"/>
          </p:nvPr>
        </p:nvSpPr>
        <p:spPr>
          <a:xfrm>
            <a:off x="1981201" y="4803112"/>
            <a:ext cx="7223089" cy="1658648"/>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rmAutofit lnSpcReduction="10000"/>
          </a:bodyPr>
          <a:lstStyle/>
          <a:p>
            <a:pPr marL="0" indent="0">
              <a:buNone/>
            </a:pPr>
            <a:r>
              <a:rPr lang="en-US" sz="1050" b="1" i="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a:t>
            </a:r>
            <a:r>
              <a:rPr lang="en-US" sz="1050" b="1" i="1" dirty="0" err="1">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root@agent</a:t>
            </a:r>
            <a:r>
              <a:rPr lang="en-US" sz="1050" b="1" i="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 ~]#</a:t>
            </a:r>
            <a:r>
              <a:rPr lang="en-US" sz="1050" b="1" i="1" dirty="0" smtClean="0">
                <a:solidFill>
                  <a:schemeClr val="tx1"/>
                </a:solidFill>
                <a:latin typeface="Courier New" panose="02070309020205020404" pitchFamily="49" charset="0"/>
                <a:cs typeface="Courier New" panose="02070309020205020404" pitchFamily="49" charset="0"/>
              </a:rPr>
              <a:t> </a:t>
            </a:r>
            <a:r>
              <a:rPr lang="en-US" sz="1050" b="1" i="1" dirty="0">
                <a:solidFill>
                  <a:schemeClr val="tx1"/>
                </a:solidFill>
                <a:latin typeface="Courier New" panose="02070309020205020404" pitchFamily="49" charset="0"/>
                <a:cs typeface="Courier New" panose="02070309020205020404" pitchFamily="49" charset="0"/>
              </a:rPr>
              <a:t>puppet apply -l /</a:t>
            </a:r>
            <a:r>
              <a:rPr lang="en-US" sz="1050" b="1" i="1" dirty="0" err="1">
                <a:solidFill>
                  <a:schemeClr val="tx1"/>
                </a:solidFill>
                <a:latin typeface="Courier New" panose="02070309020205020404" pitchFamily="49" charset="0"/>
                <a:cs typeface="Courier New" panose="02070309020205020404" pitchFamily="49" charset="0"/>
              </a:rPr>
              <a:t>tmp</a:t>
            </a:r>
            <a:r>
              <a:rPr lang="en-US" sz="1050" b="1" i="1" dirty="0">
                <a:solidFill>
                  <a:schemeClr val="tx1"/>
                </a:solidFill>
                <a:latin typeface="Courier New" panose="02070309020205020404" pitchFamily="49" charset="0"/>
                <a:cs typeface="Courier New" panose="02070309020205020404" pitchFamily="49" charset="0"/>
              </a:rPr>
              <a:t>/manifest.log </a:t>
            </a:r>
            <a:r>
              <a:rPr lang="en-US" sz="1050" b="1" i="1" dirty="0" err="1">
                <a:solidFill>
                  <a:schemeClr val="tx1"/>
                </a:solidFill>
                <a:latin typeface="Courier New" panose="02070309020205020404" pitchFamily="49" charset="0"/>
                <a:cs typeface="Courier New" panose="02070309020205020404" pitchFamily="49" charset="0"/>
              </a:rPr>
              <a:t>manifest.pp</a:t>
            </a:r>
            <a:endParaRPr lang="en-US" sz="1050" b="1" i="1" dirty="0">
              <a:solidFill>
                <a:schemeClr val="tx1"/>
              </a:solidFill>
              <a:latin typeface="Courier New" panose="02070309020205020404" pitchFamily="49" charset="0"/>
              <a:cs typeface="Courier New" panose="02070309020205020404" pitchFamily="49" charset="0"/>
            </a:endParaRPr>
          </a:p>
          <a:p>
            <a:pPr marL="0" indent="0">
              <a:buNone/>
            </a:pPr>
            <a:r>
              <a:rPr lang="en-US" sz="1050" b="1" i="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a:t>
            </a:r>
            <a:r>
              <a:rPr lang="en-US" sz="1050" b="1" i="1" dirty="0" err="1">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root@agent</a:t>
            </a:r>
            <a:r>
              <a:rPr lang="en-US" sz="1050" b="1" i="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 ~]# </a:t>
            </a:r>
            <a:r>
              <a:rPr lang="en-US" sz="1050" b="1" i="1" dirty="0" smtClean="0">
                <a:solidFill>
                  <a:schemeClr val="tx1"/>
                </a:solidFill>
                <a:latin typeface="Courier New" panose="02070309020205020404" pitchFamily="49" charset="0"/>
                <a:cs typeface="Courier New" panose="02070309020205020404" pitchFamily="49" charset="0"/>
              </a:rPr>
              <a:t>puppet </a:t>
            </a:r>
            <a:r>
              <a:rPr lang="en-US" sz="1050" b="1" i="1" dirty="0">
                <a:solidFill>
                  <a:schemeClr val="tx1"/>
                </a:solidFill>
                <a:latin typeface="Courier New" panose="02070309020205020404" pitchFamily="49" charset="0"/>
                <a:cs typeface="Courier New" panose="02070309020205020404" pitchFamily="49" charset="0"/>
              </a:rPr>
              <a:t>apply --</a:t>
            </a:r>
            <a:r>
              <a:rPr lang="en-US" sz="1050" b="1" i="1" dirty="0" err="1">
                <a:solidFill>
                  <a:schemeClr val="tx1"/>
                </a:solidFill>
                <a:latin typeface="Courier New" panose="02070309020205020404" pitchFamily="49" charset="0"/>
                <a:cs typeface="Courier New" panose="02070309020205020404" pitchFamily="49" charset="0"/>
              </a:rPr>
              <a:t>modulepath</a:t>
            </a:r>
            <a:r>
              <a:rPr lang="en-US" sz="1050" b="1" i="1" dirty="0">
                <a:solidFill>
                  <a:schemeClr val="tx1"/>
                </a:solidFill>
                <a:latin typeface="Courier New" panose="02070309020205020404" pitchFamily="49" charset="0"/>
                <a:cs typeface="Courier New" panose="02070309020205020404" pitchFamily="49" charset="0"/>
              </a:rPr>
              <a:t>=/root/</a:t>
            </a:r>
            <a:r>
              <a:rPr lang="en-US" sz="1050" b="1" i="1" dirty="0" err="1">
                <a:solidFill>
                  <a:schemeClr val="tx1"/>
                </a:solidFill>
                <a:latin typeface="Courier New" panose="02070309020205020404" pitchFamily="49" charset="0"/>
                <a:cs typeface="Courier New" panose="02070309020205020404" pitchFamily="49" charset="0"/>
              </a:rPr>
              <a:t>dev</a:t>
            </a:r>
            <a:r>
              <a:rPr lang="en-US" sz="1050" b="1" i="1" dirty="0">
                <a:solidFill>
                  <a:schemeClr val="tx1"/>
                </a:solidFill>
                <a:latin typeface="Courier New" panose="02070309020205020404" pitchFamily="49" charset="0"/>
                <a:cs typeface="Courier New" panose="02070309020205020404" pitchFamily="49" charset="0"/>
              </a:rPr>
              <a:t>/modules -e "include ntpd::server"</a:t>
            </a:r>
          </a:p>
          <a:p>
            <a:pPr marL="0" indent="0">
              <a:buNone/>
            </a:pPr>
            <a:r>
              <a:rPr lang="en-US" sz="1050" b="1" i="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a:t>
            </a:r>
            <a:r>
              <a:rPr lang="en-US" sz="1050" b="1" i="1" dirty="0" err="1">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root@agent</a:t>
            </a:r>
            <a:r>
              <a:rPr lang="en-US" sz="1050" b="1" i="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rPr>
              <a:t> ~]# </a:t>
            </a:r>
            <a:r>
              <a:rPr lang="en-US" sz="1050" b="1" i="1" dirty="0" smtClean="0">
                <a:solidFill>
                  <a:schemeClr val="tx1"/>
                </a:solidFill>
                <a:latin typeface="Courier New" panose="02070309020205020404" pitchFamily="49" charset="0"/>
                <a:cs typeface="Courier New" panose="02070309020205020404" pitchFamily="49" charset="0"/>
              </a:rPr>
              <a:t>puppet </a:t>
            </a:r>
            <a:r>
              <a:rPr lang="en-US" sz="1050" b="1" i="1" dirty="0">
                <a:solidFill>
                  <a:schemeClr val="tx1"/>
                </a:solidFill>
                <a:latin typeface="Courier New" panose="02070309020205020404" pitchFamily="49" charset="0"/>
                <a:cs typeface="Courier New" panose="02070309020205020404" pitchFamily="49" charset="0"/>
              </a:rPr>
              <a:t>apply --catalog </a:t>
            </a:r>
            <a:r>
              <a:rPr lang="en-US" sz="1050" b="1" i="1" dirty="0" err="1">
                <a:solidFill>
                  <a:schemeClr val="tx1"/>
                </a:solidFill>
                <a:latin typeface="Courier New" panose="02070309020205020404" pitchFamily="49" charset="0"/>
                <a:cs typeface="Courier New" panose="02070309020205020404" pitchFamily="49" charset="0"/>
              </a:rPr>
              <a:t>catalog.json</a:t>
            </a:r>
            <a:endParaRPr lang="en-US" sz="1050" b="1" i="1"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5989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A Layer of abstraction</a:t>
            </a:r>
            <a:endParaRPr lang="en-US" dirty="0"/>
          </a:p>
        </p:txBody>
      </p:sp>
      <p:sp>
        <p:nvSpPr>
          <p:cNvPr id="8" name="Rectangle 3"/>
          <p:cNvSpPr>
            <a:spLocks noGrp="1" noChangeArrowheads="1"/>
          </p:cNvSpPr>
          <p:nvPr>
            <p:ph sz="half" idx="1"/>
          </p:nvPr>
        </p:nvSpPr>
        <p:spPr/>
        <p:txBody>
          <a:bodyPr>
            <a:normAutofit fontScale="77500" lnSpcReduction="20000"/>
          </a:bodyPr>
          <a:lstStyle/>
          <a:p>
            <a:pPr lvl="0"/>
            <a:r>
              <a:rPr lang="en-US" dirty="0" smtClean="0"/>
              <a:t>Reduces the complexity of configuration at a </a:t>
            </a:r>
            <a:r>
              <a:rPr lang="en-US" b="1" dirty="0" smtClean="0"/>
              <a:t>node</a:t>
            </a:r>
            <a:r>
              <a:rPr lang="en-US" dirty="0" smtClean="0"/>
              <a:t> level</a:t>
            </a:r>
          </a:p>
          <a:p>
            <a:pPr lvl="0"/>
            <a:r>
              <a:rPr lang="en-US" dirty="0" smtClean="0"/>
              <a:t>Real-world terminology of </a:t>
            </a:r>
            <a:r>
              <a:rPr lang="en-US" b="1" dirty="0" smtClean="0"/>
              <a:t>roles</a:t>
            </a:r>
            <a:r>
              <a:rPr lang="en-US" dirty="0" smtClean="0"/>
              <a:t> improves “at-a-glance” visibility of what a server does</a:t>
            </a:r>
          </a:p>
          <a:p>
            <a:pPr lvl="0"/>
            <a:r>
              <a:rPr lang="en-US" dirty="0" smtClean="0"/>
              <a:t>Definition of logical technology stacks (</a:t>
            </a:r>
            <a:r>
              <a:rPr lang="en-US" b="1" dirty="0" smtClean="0"/>
              <a:t>profiles</a:t>
            </a:r>
            <a:r>
              <a:rPr lang="en-US" dirty="0" smtClean="0"/>
              <a:t>) gives greater flexibility for edge cases</a:t>
            </a:r>
          </a:p>
          <a:p>
            <a:pPr lvl="0"/>
            <a:r>
              <a:rPr lang="en-US" b="1" dirty="0" smtClean="0"/>
              <a:t>Profiles</a:t>
            </a:r>
            <a:r>
              <a:rPr lang="en-US" dirty="0" smtClean="0"/>
              <a:t> provide an area to add </a:t>
            </a:r>
            <a:r>
              <a:rPr lang="en-US" b="1" dirty="0" smtClean="0"/>
              <a:t>cross-module</a:t>
            </a:r>
            <a:r>
              <a:rPr lang="en-US" dirty="0" smtClean="0"/>
              <a:t> functionality such as </a:t>
            </a:r>
            <a:r>
              <a:rPr lang="en-US" b="1" dirty="0" smtClean="0"/>
              <a:t>resource</a:t>
            </a:r>
            <a:r>
              <a:rPr lang="en-US" dirty="0" smtClean="0"/>
              <a:t> chaining</a:t>
            </a:r>
          </a:p>
          <a:p>
            <a:pPr lvl="0"/>
            <a:r>
              <a:rPr lang="en-US" b="1" dirty="0" smtClean="0"/>
              <a:t>Modules</a:t>
            </a:r>
            <a:r>
              <a:rPr lang="en-US" dirty="0" smtClean="0"/>
              <a:t> can be granular and secular and tied together in </a:t>
            </a:r>
            <a:r>
              <a:rPr lang="en-US" b="1" dirty="0" smtClean="0"/>
              <a:t>profiles</a:t>
            </a:r>
            <a:r>
              <a:rPr lang="en-US" dirty="0" smtClean="0"/>
              <a:t>, thus reducing the need to edit </a:t>
            </a:r>
            <a:r>
              <a:rPr lang="en-US" b="1" dirty="0" smtClean="0"/>
              <a:t>modules</a:t>
            </a:r>
            <a:r>
              <a:rPr lang="en-US" dirty="0" smtClean="0"/>
              <a:t> directly</a:t>
            </a:r>
          </a:p>
          <a:p>
            <a:pPr lvl="0"/>
            <a:r>
              <a:rPr lang="en-US" dirty="0" smtClean="0"/>
              <a:t>Reduces code duplication </a:t>
            </a:r>
          </a:p>
        </p:txBody>
      </p:sp>
      <p:pic>
        <p:nvPicPr>
          <p:cNvPr id="9" name="Picture 2" descr="Puppet Layout"/>
          <p:cNvPicPr>
            <a:picLocks noGrp="1" noChangeAspect="1" noChangeArrowheads="1"/>
          </p:cNvPicPr>
          <p:nvPr>
            <p:ph sz="half" idx="2"/>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6976997" y="1981200"/>
            <a:ext cx="4279727" cy="4379515"/>
          </a:xfrm>
        </p:spPr>
      </p:pic>
    </p:spTree>
    <p:extLst>
      <p:ext uri="{BB962C8B-B14F-4D97-AF65-F5344CB8AC3E}">
        <p14:creationId xmlns:p14="http://schemas.microsoft.com/office/powerpoint/2010/main" val="162691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Node Classifier (ENC</a:t>
            </a:r>
            <a:r>
              <a:rPr lang="en-US" dirty="0" smtClean="0"/>
              <a:t>)</a:t>
            </a:r>
            <a:endParaRPr lang="en-US" dirty="0"/>
          </a:p>
        </p:txBody>
      </p:sp>
      <p:sp>
        <p:nvSpPr>
          <p:cNvPr id="3" name="Content Placeholder 2"/>
          <p:cNvSpPr>
            <a:spLocks noGrp="1"/>
          </p:cNvSpPr>
          <p:nvPr>
            <p:ph sz="half" idx="1"/>
          </p:nvPr>
        </p:nvSpPr>
        <p:spPr/>
        <p:txBody>
          <a:bodyPr>
            <a:normAutofit fontScale="47500" lnSpcReduction="20000"/>
          </a:bodyPr>
          <a:lstStyle/>
          <a:p>
            <a:r>
              <a:rPr lang="en-US" dirty="0" smtClean="0"/>
              <a:t>An </a:t>
            </a:r>
            <a:r>
              <a:rPr lang="en-US" dirty="0"/>
              <a:t>arbitrary script or application which can tell Puppet which classes a node should have. </a:t>
            </a:r>
            <a:endParaRPr lang="en-US" dirty="0" smtClean="0"/>
          </a:p>
          <a:p>
            <a:pPr lvl="1"/>
            <a:r>
              <a:rPr lang="en-US" dirty="0"/>
              <a:t>Written using </a:t>
            </a:r>
            <a:r>
              <a:rPr lang="en-US" b="1" dirty="0"/>
              <a:t>YAML</a:t>
            </a:r>
            <a:r>
              <a:rPr lang="en-US" dirty="0" smtClean="0"/>
              <a:t>.</a:t>
            </a:r>
          </a:p>
          <a:p>
            <a:pPr lvl="1"/>
            <a:r>
              <a:rPr lang="en-US" dirty="0" smtClean="0"/>
              <a:t>Run as an </a:t>
            </a:r>
            <a:r>
              <a:rPr lang="en-US" dirty="0"/>
              <a:t>executable that can be called by puppet master; </a:t>
            </a:r>
            <a:endParaRPr lang="en-US" dirty="0" smtClean="0"/>
          </a:p>
          <a:p>
            <a:r>
              <a:rPr lang="en-US" dirty="0"/>
              <a:t>C</a:t>
            </a:r>
            <a:r>
              <a:rPr lang="en-US" dirty="0" smtClean="0"/>
              <a:t>an </a:t>
            </a:r>
            <a:r>
              <a:rPr lang="en-US" dirty="0"/>
              <a:t>replace or work in concert with the node definitions in the main site manifest (site.pp</a:t>
            </a:r>
            <a:r>
              <a:rPr lang="en-US" dirty="0" smtClean="0"/>
              <a:t>).</a:t>
            </a:r>
          </a:p>
          <a:p>
            <a:pPr lvl="1"/>
            <a:r>
              <a:rPr lang="en-US" dirty="0"/>
              <a:t>T</a:t>
            </a:r>
            <a:r>
              <a:rPr lang="en-US" dirty="0" smtClean="0"/>
              <a:t>he </a:t>
            </a:r>
            <a:r>
              <a:rPr lang="en-US" dirty="0"/>
              <a:t>classes declared in each source are effectively merged.</a:t>
            </a:r>
            <a:endParaRPr lang="en-US" dirty="0" smtClean="0"/>
          </a:p>
          <a:p>
            <a:r>
              <a:rPr lang="en-US" dirty="0" smtClean="0"/>
              <a:t>Should </a:t>
            </a:r>
            <a:r>
              <a:rPr lang="en-US" dirty="0"/>
              <a:t>classify a </a:t>
            </a:r>
            <a:r>
              <a:rPr lang="en-US" b="1" dirty="0"/>
              <a:t>node</a:t>
            </a:r>
            <a:r>
              <a:rPr lang="en-US" dirty="0"/>
              <a:t> to it’s </a:t>
            </a:r>
            <a:r>
              <a:rPr lang="en-US" b="1" dirty="0"/>
              <a:t>role</a:t>
            </a:r>
            <a:r>
              <a:rPr lang="en-US" dirty="0"/>
              <a:t> and nothing else.</a:t>
            </a:r>
          </a:p>
          <a:p>
            <a:pPr lvl="1"/>
            <a:r>
              <a:rPr lang="en-US" dirty="0" smtClean="0"/>
              <a:t>Can</a:t>
            </a:r>
            <a:r>
              <a:rPr lang="en-US" dirty="0"/>
              <a:t> </a:t>
            </a:r>
            <a:r>
              <a:rPr lang="en-US" b="1" dirty="0"/>
              <a:t>declare classes, assign top-scope variables, and set an environment.</a:t>
            </a:r>
            <a:endParaRPr lang="en-US" dirty="0" smtClean="0"/>
          </a:p>
          <a:p>
            <a:pPr lvl="1"/>
            <a:r>
              <a:rPr lang="en-US" dirty="0" smtClean="0"/>
              <a:t>Puppet </a:t>
            </a:r>
            <a:r>
              <a:rPr lang="en-US" dirty="0"/>
              <a:t>will also </a:t>
            </a:r>
            <a:r>
              <a:rPr lang="en-US" i="1" dirty="0"/>
              <a:t>autoload</a:t>
            </a:r>
            <a:r>
              <a:rPr lang="en-US" dirty="0"/>
              <a:t> any </a:t>
            </a:r>
            <a:r>
              <a:rPr lang="en-US" b="1" dirty="0"/>
              <a:t>classes</a:t>
            </a:r>
            <a:r>
              <a:rPr lang="en-US" dirty="0"/>
              <a:t> declared by an optional </a:t>
            </a:r>
            <a:r>
              <a:rPr lang="en-US" b="1" dirty="0"/>
              <a:t>external node classifier</a:t>
            </a:r>
            <a:r>
              <a:rPr lang="en-US" dirty="0" smtClean="0"/>
              <a:t>.</a:t>
            </a:r>
          </a:p>
          <a:p>
            <a:pPr lvl="1"/>
            <a:r>
              <a:rPr lang="en-US" dirty="0"/>
              <a:t>I</a:t>
            </a:r>
            <a:r>
              <a:rPr lang="en-US" dirty="0" smtClean="0"/>
              <a:t>t </a:t>
            </a:r>
            <a:r>
              <a:rPr lang="en-US" dirty="0"/>
              <a:t>doesn’t have to be written in Ruby. Its only argument is the name of the node to be classified, and it returns a YAML document describing the node</a:t>
            </a:r>
            <a:r>
              <a:rPr lang="en-US" dirty="0" smtClean="0"/>
              <a:t>.</a:t>
            </a:r>
          </a:p>
          <a:p>
            <a:r>
              <a:rPr lang="en-US" dirty="0" smtClean="0"/>
              <a:t>Must </a:t>
            </a:r>
            <a:r>
              <a:rPr lang="en-US" dirty="0"/>
              <a:t>return either a YAML hash or nothing. This hash may contain classes, parameters, and environment keys, and must contain at least either classes or parameters. </a:t>
            </a:r>
            <a:endParaRPr lang="en-US" dirty="0" smtClean="0"/>
          </a:p>
          <a:p>
            <a:pPr lvl="1"/>
            <a:r>
              <a:rPr lang="en-US" dirty="0" smtClean="0"/>
              <a:t>ENCs </a:t>
            </a:r>
            <a:r>
              <a:rPr lang="en-US" dirty="0"/>
              <a:t>should exit with an exit code of 0 when functioning </a:t>
            </a:r>
            <a:r>
              <a:rPr lang="en-US" dirty="0" smtClean="0"/>
              <a:t>normally,</a:t>
            </a:r>
          </a:p>
          <a:p>
            <a:pPr lvl="1"/>
            <a:r>
              <a:rPr lang="en-US" dirty="0"/>
              <a:t>M</a:t>
            </a:r>
            <a:r>
              <a:rPr lang="en-US" dirty="0" smtClean="0"/>
              <a:t>ay </a:t>
            </a:r>
            <a:r>
              <a:rPr lang="en-US" dirty="0"/>
              <a:t>exit with a non-zero exit code if you wish puppet master to behave as though the requested node was not found.</a:t>
            </a:r>
            <a:endParaRPr lang="en-US" dirty="0" smtClean="0"/>
          </a:p>
          <a:p>
            <a:pPr lvl="1"/>
            <a:endParaRPr lang="en-US" dirty="0" smtClean="0"/>
          </a:p>
          <a:p>
            <a:endParaRPr lang="en-US" dirty="0"/>
          </a:p>
        </p:txBody>
      </p:sp>
      <p:sp>
        <p:nvSpPr>
          <p:cNvPr id="7" name="Content Placeholder 6"/>
          <p:cNvSpPr>
            <a:spLocks noGrp="1"/>
          </p:cNvSpPr>
          <p:nvPr>
            <p:ph sz="half" idx="2"/>
          </p:nvPr>
        </p:nvSpPr>
        <p:spPr>
          <a:xfrm>
            <a:off x="6781800" y="1981200"/>
            <a:ext cx="4966252" cy="4480560"/>
          </a:xfrm>
          <a:effectLst>
            <a:outerShdw blurRad="50800" dist="38100" dir="2700000" algn="tl" rotWithShape="0">
              <a:prstClr val="black">
                <a:alpha val="40000"/>
              </a:prstClr>
            </a:outerShdw>
          </a:effectLst>
        </p:spPr>
        <p:style>
          <a:lnRef idx="2">
            <a:schemeClr val="accent1"/>
          </a:lnRef>
          <a:fillRef idx="1002">
            <a:schemeClr val="lt1"/>
          </a:fillRef>
          <a:effectRef idx="0">
            <a:schemeClr val="accent1"/>
          </a:effectRef>
          <a:fontRef idx="minor">
            <a:schemeClr val="dk1"/>
          </a:fontRef>
        </p:style>
        <p:txBody>
          <a:bodyPr lIns="182880" tIns="182880" rIns="182880" bIns="182880">
            <a:noAutofit/>
          </a:bodyPr>
          <a:lstStyle/>
          <a:p>
            <a:pPr marL="0" indent="0">
              <a:buNone/>
            </a:pPr>
            <a:r>
              <a:rPr lang="en-US" sz="1050" b="1" i="1" dirty="0">
                <a:latin typeface="Courier New" panose="02070309020205020404" pitchFamily="49" charset="0"/>
                <a:cs typeface="Courier New" panose="02070309020205020404" pitchFamily="49" charset="0"/>
              </a:rPr>
              <a:t># /etc/puppet/</a:t>
            </a:r>
            <a:r>
              <a:rPr lang="en-US" sz="1050" b="1" i="1" dirty="0" err="1">
                <a:latin typeface="Courier New" panose="02070309020205020404" pitchFamily="49" charset="0"/>
                <a:cs typeface="Courier New" panose="02070309020205020404" pitchFamily="49" charset="0"/>
              </a:rPr>
              <a:t>puppet.conf</a:t>
            </a:r>
            <a:r>
              <a:rPr lang="en-US" sz="1050" i="1" dirty="0">
                <a:latin typeface="Courier New" panose="02070309020205020404" pitchFamily="49" charset="0"/>
                <a:cs typeface="Courier New" panose="02070309020205020404" pitchFamily="49" charset="0"/>
              </a:rPr>
              <a:t/>
            </a:r>
            <a:br>
              <a:rPr lang="en-US" sz="1050" i="1" dirty="0">
                <a:latin typeface="Courier New" panose="02070309020205020404" pitchFamily="49" charset="0"/>
                <a:cs typeface="Courier New" panose="02070309020205020404" pitchFamily="49" charset="0"/>
              </a:rPr>
            </a:br>
            <a:r>
              <a:rPr lang="en-US" sz="1050" dirty="0">
                <a:latin typeface="Courier New" panose="02070309020205020404" pitchFamily="49" charset="0"/>
                <a:cs typeface="Courier New" panose="02070309020205020404" pitchFamily="49" charset="0"/>
              </a:rPr>
              <a:t>[master]</a:t>
            </a:r>
            <a:br>
              <a:rPr lang="en-US" sz="1050" dirty="0">
                <a:latin typeface="Courier New" panose="02070309020205020404" pitchFamily="49" charset="0"/>
                <a:cs typeface="Courier New" panose="02070309020205020404" pitchFamily="49" charset="0"/>
              </a:rPr>
            </a:b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node_terminus</a:t>
            </a:r>
            <a:r>
              <a:rPr lang="en-US" sz="1050" dirty="0">
                <a:latin typeface="Courier New" panose="02070309020205020404" pitchFamily="49" charset="0"/>
                <a:cs typeface="Courier New" panose="02070309020205020404" pitchFamily="49" charset="0"/>
              </a:rPr>
              <a:t> = exec</a:t>
            </a:r>
            <a:br>
              <a:rPr lang="en-US" sz="1050" dirty="0">
                <a:latin typeface="Courier New" panose="02070309020205020404" pitchFamily="49" charset="0"/>
                <a:cs typeface="Courier New" panose="02070309020205020404" pitchFamily="49" charset="0"/>
              </a:rPr>
            </a:b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external_nodes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usr</a:t>
            </a:r>
            <a:r>
              <a:rPr lang="en-US" sz="1050" dirty="0">
                <a:latin typeface="Courier New" panose="02070309020205020404" pitchFamily="49" charset="0"/>
                <a:cs typeface="Courier New" panose="02070309020205020404" pitchFamily="49" charset="0"/>
              </a:rPr>
              <a:t>/local/bin/</a:t>
            </a:r>
            <a:r>
              <a:rPr lang="en-US" sz="1050" dirty="0" err="1">
                <a:latin typeface="Courier New" panose="02070309020205020404" pitchFamily="49" charset="0"/>
                <a:cs typeface="Courier New" panose="02070309020205020404" pitchFamily="49" charset="0"/>
              </a:rPr>
              <a:t>puppet_node_classifier</a:t>
            </a:r>
            <a:endParaRPr lang="en-US" sz="1050" dirty="0">
              <a:latin typeface="Courier New" panose="02070309020205020404" pitchFamily="49" charset="0"/>
              <a:cs typeface="Courier New" panose="02070309020205020404" pitchFamily="49" charset="0"/>
            </a:endParaRPr>
          </a:p>
          <a:p>
            <a:pPr marL="0" indent="0">
              <a:buNone/>
            </a:pPr>
            <a:r>
              <a:rPr lang="en-US" sz="1050" b="1" dirty="0" smtClean="0">
                <a:latin typeface="Courier New" panose="02070309020205020404" pitchFamily="49" charset="0"/>
                <a:cs typeface="Courier New" panose="02070309020205020404" pitchFamily="49" charset="0"/>
              </a:rPr>
              <a:t># </a:t>
            </a:r>
            <a:r>
              <a:rPr lang="en-US" sz="1050" b="1" i="1" dirty="0">
                <a:latin typeface="Courier New" panose="02070309020205020404" pitchFamily="49" charset="0"/>
                <a:cs typeface="Courier New" panose="02070309020205020404" pitchFamily="49" charset="0"/>
              </a:rPr>
              <a:t>/</a:t>
            </a:r>
            <a:r>
              <a:rPr lang="en-US" sz="1050" b="1" i="1" dirty="0" err="1" smtClean="0">
                <a:latin typeface="Courier New" panose="02070309020205020404" pitchFamily="49" charset="0"/>
                <a:cs typeface="Courier New" panose="02070309020205020404" pitchFamily="49" charset="0"/>
              </a:rPr>
              <a:t>usr</a:t>
            </a:r>
            <a:r>
              <a:rPr lang="en-US" sz="1050" b="1" i="1" dirty="0" smtClean="0">
                <a:latin typeface="Courier New" panose="02070309020205020404" pitchFamily="49" charset="0"/>
                <a:cs typeface="Courier New" panose="02070309020205020404" pitchFamily="49" charset="0"/>
              </a:rPr>
              <a:t>/local/bin/ntp</a:t>
            </a: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classes:</a:t>
            </a:r>
            <a:br>
              <a:rPr lang="en-US" sz="1050" dirty="0" smtClean="0">
                <a:latin typeface="Courier New" panose="02070309020205020404" pitchFamily="49" charset="0"/>
                <a:cs typeface="Courier New" panose="02070309020205020404" pitchFamily="49" charset="0"/>
              </a:rPr>
            </a:b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common:</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puppet:</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ntp:</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ntpserver: </a:t>
            </a:r>
            <a:r>
              <a:rPr lang="en-US" sz="1050" dirty="0" smtClean="0">
                <a:latin typeface="Courier New" panose="02070309020205020404" pitchFamily="49" charset="0"/>
                <a:cs typeface="Courier New" panose="02070309020205020404" pitchFamily="49" charset="0"/>
              </a:rPr>
              <a:t>0.pool.ntp.org</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aptsetup:</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additional_apt_repos</a:t>
            </a:r>
            <a:r>
              <a:rPr lang="en-US" sz="1050" dirty="0" smtClean="0">
                <a:latin typeface="Courier New" panose="02070309020205020404" pitchFamily="49" charset="0"/>
                <a:cs typeface="Courier New" panose="02070309020205020404" pitchFamily="49" charset="0"/>
              </a:rPr>
              <a:t>:</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deb localrepo.example.com/ubuntu lucid </a:t>
            </a:r>
            <a:r>
              <a:rPr lang="en-US" sz="1050" dirty="0" smtClean="0">
                <a:latin typeface="Courier New" panose="02070309020205020404" pitchFamily="49" charset="0"/>
                <a:cs typeface="Courier New" panose="02070309020205020404" pitchFamily="49" charset="0"/>
              </a:rPr>
              <a:t>production</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deb localrepo.example.com/ubuntu lucid </a:t>
            </a:r>
            <a:r>
              <a:rPr lang="en-US" sz="1050" dirty="0" smtClean="0">
                <a:latin typeface="Courier New" panose="02070309020205020404" pitchFamily="49" charset="0"/>
                <a:cs typeface="Courier New" panose="02070309020205020404" pitchFamily="49" charset="0"/>
              </a:rPr>
              <a:t>vendor</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parameters:</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ntp_servers:</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0.pool.ntp.org</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ntp.example.com</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mail_server</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mail.example.com</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iburst</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true</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environment</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production</a:t>
            </a:r>
            <a:endParaRPr lang="en-US" sz="105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02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Hiera?</a:t>
            </a:r>
            <a:endParaRPr lang="en-US" dirty="0"/>
          </a:p>
        </p:txBody>
      </p:sp>
      <p:sp>
        <p:nvSpPr>
          <p:cNvPr id="4" name="Text Placeholder 3"/>
          <p:cNvSpPr>
            <a:spLocks noGrp="1"/>
          </p:cNvSpPr>
          <p:nvPr>
            <p:ph sz="half" idx="1"/>
          </p:nvPr>
        </p:nvSpPr>
        <p:spPr/>
        <p:txBody>
          <a:bodyPr>
            <a:normAutofit fontScale="40000" lnSpcReduction="20000"/>
          </a:bodyPr>
          <a:lstStyle/>
          <a:p>
            <a:r>
              <a:rPr lang="en-US" dirty="0" smtClean="0"/>
              <a:t>A </a:t>
            </a:r>
            <a:r>
              <a:rPr lang="en-US" dirty="0" smtClean="0"/>
              <a:t>key/value </a:t>
            </a:r>
            <a:r>
              <a:rPr lang="en-US" dirty="0"/>
              <a:t>lookup tool for configuration data, </a:t>
            </a:r>
            <a:r>
              <a:rPr lang="en-US" dirty="0" smtClean="0"/>
              <a:t>built to</a:t>
            </a:r>
            <a:r>
              <a:rPr lang="en-US" dirty="0"/>
              <a:t> make Puppet better and let you set node-specific data without repeating yourself</a:t>
            </a:r>
            <a:r>
              <a:rPr lang="en-US" dirty="0" smtClean="0"/>
              <a:t>.</a:t>
            </a:r>
          </a:p>
          <a:p>
            <a:r>
              <a:rPr lang="en-US" dirty="0" smtClean="0"/>
              <a:t>Makes </a:t>
            </a:r>
            <a:r>
              <a:rPr lang="en-US" dirty="0"/>
              <a:t>Puppet better by </a:t>
            </a:r>
            <a:r>
              <a:rPr lang="en-US" b="1" dirty="0"/>
              <a:t>keeping site-specific data out of your manifests.</a:t>
            </a:r>
            <a:r>
              <a:rPr lang="en-US" dirty="0"/>
              <a:t> </a:t>
            </a:r>
            <a:endParaRPr lang="en-US" dirty="0" smtClean="0"/>
          </a:p>
          <a:p>
            <a:r>
              <a:rPr lang="en-US" dirty="0" smtClean="0"/>
              <a:t>Puppet </a:t>
            </a:r>
            <a:r>
              <a:rPr lang="en-US" dirty="0"/>
              <a:t>classes can request whatever data they need, and your Hiera data will act like a site-wide config file</a:t>
            </a:r>
            <a:r>
              <a:rPr lang="en-US" dirty="0" smtClean="0"/>
              <a:t>.</a:t>
            </a:r>
          </a:p>
          <a:p>
            <a:pPr fontAlgn="base"/>
            <a:r>
              <a:rPr lang="en-US" dirty="0"/>
              <a:t>This makes it:</a:t>
            </a:r>
          </a:p>
          <a:p>
            <a:pPr lvl="1" fontAlgn="base"/>
            <a:r>
              <a:rPr lang="en-US" dirty="0"/>
              <a:t>Easier to configure your own nodes: </a:t>
            </a:r>
            <a:endParaRPr lang="en-US" dirty="0" smtClean="0"/>
          </a:p>
          <a:p>
            <a:pPr lvl="2" fontAlgn="base"/>
            <a:r>
              <a:rPr lang="en-US" dirty="0" smtClean="0"/>
              <a:t>default </a:t>
            </a:r>
            <a:r>
              <a:rPr lang="en-US" dirty="0"/>
              <a:t>data with multiple levels of overrides is finally easy.</a:t>
            </a:r>
          </a:p>
          <a:p>
            <a:pPr lvl="1" fontAlgn="base"/>
            <a:r>
              <a:rPr lang="en-US" dirty="0"/>
              <a:t>Easier to re-use public Puppet modules: </a:t>
            </a:r>
            <a:endParaRPr lang="en-US" dirty="0" smtClean="0"/>
          </a:p>
          <a:p>
            <a:pPr lvl="2" fontAlgn="base"/>
            <a:r>
              <a:rPr lang="en-US" dirty="0" smtClean="0"/>
              <a:t>don’t </a:t>
            </a:r>
            <a:r>
              <a:rPr lang="en-US" dirty="0"/>
              <a:t>edit the code, just put the necessary data in Hiera.</a:t>
            </a:r>
          </a:p>
          <a:p>
            <a:pPr lvl="1" fontAlgn="base"/>
            <a:r>
              <a:rPr lang="en-US" dirty="0"/>
              <a:t>Easier to publish your own modules for collaboration: </a:t>
            </a:r>
            <a:endParaRPr lang="en-US" dirty="0" smtClean="0"/>
          </a:p>
          <a:p>
            <a:pPr lvl="2" fontAlgn="base"/>
            <a:r>
              <a:rPr lang="en-US" dirty="0" smtClean="0"/>
              <a:t>no </a:t>
            </a:r>
            <a:r>
              <a:rPr lang="en-US" dirty="0"/>
              <a:t>need to worry about cleaning out your data before showing it around, and no more clashing variable names.</a:t>
            </a:r>
          </a:p>
          <a:p>
            <a:pPr fontAlgn="base"/>
            <a:r>
              <a:rPr lang="en-US" dirty="0"/>
              <a:t>With Hiera, you can:</a:t>
            </a:r>
          </a:p>
          <a:p>
            <a:pPr lvl="1" fontAlgn="base"/>
            <a:r>
              <a:rPr lang="en-US" dirty="0"/>
              <a:t>Write common data for </a:t>
            </a:r>
            <a:r>
              <a:rPr lang="en-US" i="1" dirty="0"/>
              <a:t>most</a:t>
            </a:r>
            <a:r>
              <a:rPr lang="en-US" dirty="0"/>
              <a:t> nodes</a:t>
            </a:r>
          </a:p>
          <a:p>
            <a:pPr lvl="1" fontAlgn="base"/>
            <a:r>
              <a:rPr lang="en-US" dirty="0"/>
              <a:t>Override </a:t>
            </a:r>
            <a:r>
              <a:rPr lang="en-US" i="1" dirty="0"/>
              <a:t>some</a:t>
            </a:r>
            <a:r>
              <a:rPr lang="en-US" dirty="0"/>
              <a:t> values for machines located at a particular facility…</a:t>
            </a:r>
          </a:p>
          <a:p>
            <a:pPr lvl="1" fontAlgn="base"/>
            <a:r>
              <a:rPr lang="en-US" dirty="0"/>
              <a:t>…and override some of </a:t>
            </a:r>
            <a:r>
              <a:rPr lang="en-US" i="1" dirty="0"/>
              <a:t>those</a:t>
            </a:r>
            <a:r>
              <a:rPr lang="en-US" dirty="0"/>
              <a:t> values for one or two unique nodes.</a:t>
            </a:r>
          </a:p>
          <a:p>
            <a:r>
              <a:rPr lang="en-US" dirty="0"/>
              <a:t>Puppet expects to find the </a:t>
            </a:r>
            <a:r>
              <a:rPr lang="en-US" dirty="0" err="1"/>
              <a:t>hiera.yaml</a:t>
            </a:r>
            <a:r>
              <a:rPr lang="en-US" dirty="0"/>
              <a:t> file at $</a:t>
            </a:r>
            <a:r>
              <a:rPr lang="en-US" dirty="0" err="1" smtClean="0"/>
              <a:t>confdir</a:t>
            </a:r>
            <a:r>
              <a:rPr lang="en-US" dirty="0" smtClean="0"/>
              <a:t>/</a:t>
            </a:r>
            <a:r>
              <a:rPr lang="en-US" dirty="0" err="1" smtClean="0"/>
              <a:t>hiera.yaml</a:t>
            </a:r>
            <a:endParaRPr lang="en-US" dirty="0"/>
          </a:p>
        </p:txBody>
      </p:sp>
      <p:sp>
        <p:nvSpPr>
          <p:cNvPr id="3" name="Content Placeholder 2"/>
          <p:cNvSpPr>
            <a:spLocks noGrp="1"/>
          </p:cNvSpPr>
          <p:nvPr>
            <p:ph sz="half" idx="2"/>
          </p:nvPr>
        </p:nvSpPr>
        <p:spPr>
          <a:xfrm>
            <a:off x="6781799" y="1981200"/>
            <a:ext cx="5085303" cy="448056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182880">
            <a:noAutofit/>
          </a:bodyPr>
          <a:lstStyle/>
          <a:p>
            <a:pPr marL="0" indent="0">
              <a:buNone/>
            </a:pPr>
            <a:r>
              <a:rPr lang="en-US" sz="1050" b="1" i="1" dirty="0" smtClean="0">
                <a:latin typeface="Courier New" panose="02070309020205020404" pitchFamily="49" charset="0"/>
                <a:cs typeface="Courier New" panose="02070309020205020404" pitchFamily="49" charset="0"/>
              </a:rPr>
              <a:t># YAML</a:t>
            </a: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apache-packages:</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apache2</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apache2-common</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apache2-utils</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apache-service</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apache2</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hosts_entry</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“sandbox</a:t>
            </a:r>
            <a:r>
              <a:rPr lang="en-US" sz="1050" dirty="0">
                <a:latin typeface="Courier New" panose="02070309020205020404" pitchFamily="49" charset="0"/>
                <a:cs typeface="Courier New" panose="02070309020205020404" pitchFamily="49" charset="0"/>
              </a:rPr>
              <a:t>.%{fqdn</a:t>
            </a:r>
            <a:r>
              <a:rPr lang="en-US" sz="1050" dirty="0" smtClean="0">
                <a:latin typeface="Courier New" panose="02070309020205020404" pitchFamily="49" charset="0"/>
                <a:cs typeface="Courier New" panose="02070309020205020404" pitchFamily="49" charset="0"/>
              </a:rPr>
              <a:t>}“</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sshd_settings:</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root_allowed: </a:t>
            </a:r>
            <a:r>
              <a:rPr lang="en-US" sz="1050" dirty="0" smtClean="0">
                <a:latin typeface="Courier New" panose="02070309020205020404" pitchFamily="49" charset="0"/>
                <a:cs typeface="Courier New" panose="02070309020205020404" pitchFamily="49" charset="0"/>
              </a:rPr>
              <a:t>“no“</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sshd_settings</a:t>
            </a:r>
            <a:r>
              <a:rPr lang="en-US" sz="1050" dirty="0">
                <a:latin typeface="Courier New" panose="02070309020205020404" pitchFamily="49" charset="0"/>
                <a:cs typeface="Courier New" panose="02070309020205020404" pitchFamily="49" charset="0"/>
              </a:rPr>
              <a:t>: {root_allowed: "no", password_allowed: "yes</a:t>
            </a:r>
            <a:r>
              <a:rPr lang="en-US" sz="1050" dirty="0" smtClean="0">
                <a:latin typeface="Courier New" panose="02070309020205020404" pitchFamily="49" charset="0"/>
                <a:cs typeface="Courier New" panose="02070309020205020404" pitchFamily="49" charset="0"/>
              </a:rPr>
              <a:t>"}</a:t>
            </a:r>
            <a:r>
              <a:rPr lang="en-US" sz="1050" dirty="0">
                <a:latin typeface="Courier New" panose="02070309020205020404" pitchFamily="49" charset="0"/>
                <a:cs typeface="Courier New" panose="02070309020205020404" pitchFamily="49" charset="0"/>
              </a:rPr>
              <a:t/>
            </a:r>
            <a:br>
              <a:rPr lang="en-US" sz="1050" dirty="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sshd_settings</a:t>
            </a:r>
            <a:r>
              <a:rPr lang="en-US" sz="1050" dirty="0">
                <a:latin typeface="Courier New" panose="02070309020205020404" pitchFamily="49" charset="0"/>
                <a:cs typeface="Courier New" panose="02070309020205020404" pitchFamily="49" charset="0"/>
              </a:rPr>
              <a:t>: {root_allowed: no, password_allowed: yes}</a:t>
            </a: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b="1" i="1" dirty="0" smtClean="0">
                <a:latin typeface="Courier New" panose="02070309020205020404" pitchFamily="49" charset="0"/>
                <a:cs typeface="Courier New" panose="02070309020205020404" pitchFamily="49" charset="0"/>
              </a:rPr>
              <a:t># JSON</a:t>
            </a: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apache-packages" : </a:t>
            </a:r>
            <a:r>
              <a:rPr lang="en-US" sz="1050" dirty="0" smtClean="0">
                <a:latin typeface="Courier New" panose="02070309020205020404" pitchFamily="49" charset="0"/>
                <a:cs typeface="Courier New" panose="02070309020205020404" pitchFamily="49" charset="0"/>
              </a:rPr>
              <a:t>[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apache2</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apache2-common</a:t>
            </a:r>
            <a:r>
              <a:rPr lang="en-US" sz="1050" dirty="0" smtClean="0">
                <a:latin typeface="Courier New" panose="02070309020205020404" pitchFamily="49" charset="0"/>
                <a:cs typeface="Courier New" panose="02070309020205020404" pitchFamily="49" charset="0"/>
              </a:rPr>
              <a:t>", "apache2-utils“</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hosts_entry" :  "sandbox.%{fqdn</a:t>
            </a:r>
            <a:r>
              <a:rPr lang="en-US" sz="1050" dirty="0" smtClean="0">
                <a:latin typeface="Courier New" panose="02070309020205020404" pitchFamily="49" charset="0"/>
                <a:cs typeface="Courier New" panose="02070309020205020404" pitchFamily="49" charset="0"/>
              </a:rPr>
              <a:t>}",</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sshd_settings" : </a:t>
            </a:r>
            <a:r>
              <a:rPr lang="en-US" sz="1050" dirty="0" smtClean="0">
                <a:latin typeface="Courier New" panose="02070309020205020404" pitchFamily="49" charset="0"/>
                <a:cs typeface="Courier New" panose="02070309020205020404" pitchFamily="49" charset="0"/>
              </a:rPr>
              <a:t>{</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root_allowed" : "no</a:t>
            </a:r>
            <a:r>
              <a:rPr lang="en-US" sz="1050" dirty="0" smtClean="0">
                <a:latin typeface="Courier New" panose="02070309020205020404" pitchFamily="49" charset="0"/>
                <a:cs typeface="Courier New" panose="02070309020205020404" pitchFamily="49" charset="0"/>
              </a:rPr>
              <a:t>",</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password_allowed" : "</a:t>
            </a:r>
            <a:r>
              <a:rPr lang="en-US" sz="1050" dirty="0" smtClean="0">
                <a:latin typeface="Courier New" panose="02070309020205020404" pitchFamily="49" charset="0"/>
                <a:cs typeface="Courier New" panose="02070309020205020404" pitchFamily="49" charset="0"/>
              </a:rPr>
              <a:t>no“</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4136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 Variables</a:t>
            </a:r>
            <a:endParaRPr lang="en-US" dirty="0"/>
          </a:p>
        </p:txBody>
      </p:sp>
      <p:sp>
        <p:nvSpPr>
          <p:cNvPr id="3" name="Text Placeholder 2"/>
          <p:cNvSpPr>
            <a:spLocks noGrp="1"/>
          </p:cNvSpPr>
          <p:nvPr>
            <p:ph type="body" idx="1"/>
          </p:nvPr>
        </p:nvSpPr>
        <p:spPr/>
        <p:txBody>
          <a:bodyPr/>
          <a:lstStyle/>
          <a:p>
            <a:r>
              <a:rPr lang="en-US" dirty="0" smtClean="0"/>
              <a:t>Inserting</a:t>
            </a:r>
            <a:endParaRPr lang="en-US" dirty="0"/>
          </a:p>
        </p:txBody>
      </p:sp>
      <p:sp>
        <p:nvSpPr>
          <p:cNvPr id="6" name="Content Placeholder 5"/>
          <p:cNvSpPr>
            <a:spLocks noGrp="1"/>
          </p:cNvSpPr>
          <p:nvPr>
            <p:ph sz="half" idx="2"/>
          </p:nvPr>
        </p:nvSpPr>
        <p:spPr/>
        <p:txBody>
          <a:bodyPr>
            <a:normAutofit fontScale="92500" lnSpcReduction="10000"/>
          </a:bodyPr>
          <a:lstStyle/>
          <a:p>
            <a:r>
              <a:rPr lang="en-US" dirty="0" smtClean="0"/>
              <a:t>Can </a:t>
            </a:r>
            <a:r>
              <a:rPr lang="en-US" dirty="0"/>
              <a:t>only interpolate variables whose values are strings</a:t>
            </a:r>
            <a:r>
              <a:rPr lang="en-US" dirty="0" smtClean="0"/>
              <a:t>.</a:t>
            </a:r>
          </a:p>
          <a:p>
            <a:pPr lvl="1"/>
            <a:r>
              <a:rPr lang="en-US" dirty="0" smtClean="0"/>
              <a:t>Numbers </a:t>
            </a:r>
            <a:r>
              <a:rPr lang="en-US" dirty="0"/>
              <a:t>from Puppet are also passed as strings and can be used safely</a:t>
            </a:r>
            <a:r>
              <a:rPr lang="en-US" dirty="0" smtClean="0"/>
              <a:t>.</a:t>
            </a:r>
            <a:endParaRPr lang="en-US" dirty="0"/>
          </a:p>
          <a:p>
            <a:r>
              <a:rPr lang="en-US" dirty="0" smtClean="0"/>
              <a:t>Cannot </a:t>
            </a:r>
            <a:r>
              <a:rPr lang="en-US" dirty="0"/>
              <a:t>interpolate an individual element of any array or hash, even if that element’s value is a string.</a:t>
            </a:r>
          </a:p>
          <a:p>
            <a:r>
              <a:rPr lang="en-US" dirty="0"/>
              <a:t>In YAML </a:t>
            </a:r>
            <a:r>
              <a:rPr lang="en-US" dirty="0" smtClean="0"/>
              <a:t>files:</a:t>
            </a:r>
          </a:p>
          <a:p>
            <a:pPr lvl="1"/>
            <a:r>
              <a:rPr lang="en-US" dirty="0" smtClean="0"/>
              <a:t>Any </a:t>
            </a:r>
            <a:r>
              <a:rPr lang="en-US" dirty="0"/>
              <a:t>string containing an interpolation token must be quoted in order to comply with the YAML spec. </a:t>
            </a:r>
            <a:endParaRPr lang="en-US" dirty="0" smtClean="0"/>
          </a:p>
          <a:p>
            <a:endParaRPr lang="en-US" b="1" dirty="0"/>
          </a:p>
        </p:txBody>
      </p:sp>
      <p:sp>
        <p:nvSpPr>
          <p:cNvPr id="4" name="Text Placeholder 3"/>
          <p:cNvSpPr>
            <a:spLocks noGrp="1"/>
          </p:cNvSpPr>
          <p:nvPr>
            <p:ph type="body" sz="quarter" idx="3"/>
          </p:nvPr>
        </p:nvSpPr>
        <p:spPr/>
        <p:txBody>
          <a:bodyPr/>
          <a:lstStyle/>
          <a:p>
            <a:r>
              <a:rPr lang="en-US" dirty="0" smtClean="0"/>
              <a:t>Passing</a:t>
            </a:r>
            <a:endParaRPr lang="en-US" dirty="0"/>
          </a:p>
        </p:txBody>
      </p:sp>
      <p:sp>
        <p:nvSpPr>
          <p:cNvPr id="9" name="Content Placeholder 8"/>
          <p:cNvSpPr>
            <a:spLocks noGrp="1"/>
          </p:cNvSpPr>
          <p:nvPr>
            <p:ph sz="quarter" idx="4"/>
          </p:nvPr>
        </p:nvSpPr>
        <p:spPr/>
        <p:txBody>
          <a:bodyPr>
            <a:normAutofit fontScale="77500" lnSpcReduction="20000"/>
          </a:bodyPr>
          <a:lstStyle/>
          <a:p>
            <a:r>
              <a:rPr lang="en-US" dirty="0"/>
              <a:t>Variables can come from a variety of sources, depending on how Hiera is invoked.</a:t>
            </a:r>
          </a:p>
          <a:p>
            <a:pPr lvl="1"/>
            <a:r>
              <a:rPr lang="en-US" dirty="0"/>
              <a:t>Puppet</a:t>
            </a:r>
          </a:p>
          <a:p>
            <a:pPr lvl="2"/>
            <a:r>
              <a:rPr lang="en-US" dirty="0"/>
              <a:t>Hiera </a:t>
            </a:r>
            <a:r>
              <a:rPr lang="en-US" i="1" dirty="0"/>
              <a:t>automatically</a:t>
            </a:r>
            <a:r>
              <a:rPr lang="en-US" dirty="0"/>
              <a:t> receives </a:t>
            </a:r>
            <a:r>
              <a:rPr lang="en-US" i="1" dirty="0"/>
              <a:t>all</a:t>
            </a:r>
            <a:r>
              <a:rPr lang="en-US" dirty="0"/>
              <a:t> of Puppet’s current variables. This includes facts and built-in variables, as well as local variables from the current scope. </a:t>
            </a:r>
          </a:p>
          <a:p>
            <a:pPr lvl="1"/>
            <a:r>
              <a:rPr lang="en-US" dirty="0"/>
              <a:t>Command Line</a:t>
            </a:r>
          </a:p>
          <a:p>
            <a:pPr lvl="2"/>
            <a:r>
              <a:rPr lang="en-US" dirty="0"/>
              <a:t>When called from the command line, Hiera defaults to having no variables available. You can specify individual variables, or a file or service from which to obtain a complete “scope” of variables.</a:t>
            </a:r>
          </a:p>
          <a:p>
            <a:pPr lvl="1"/>
            <a:r>
              <a:rPr lang="en-US" dirty="0"/>
              <a:t>Ruby</a:t>
            </a:r>
          </a:p>
          <a:p>
            <a:pPr lvl="2"/>
            <a:r>
              <a:rPr lang="en-US" dirty="0"/>
              <a:t>When calling Hiera from Ruby code, you can pass in a complete “scope” of variables as the third argument to the #lookup method.</a:t>
            </a:r>
          </a:p>
          <a:p>
            <a:endParaRPr lang="en-US" dirty="0"/>
          </a:p>
          <a:p>
            <a:endParaRPr lang="en-US" dirty="0"/>
          </a:p>
        </p:txBody>
      </p:sp>
    </p:spTree>
    <p:extLst>
      <p:ext uri="{BB962C8B-B14F-4D97-AF65-F5344CB8AC3E}">
        <p14:creationId xmlns:p14="http://schemas.microsoft.com/office/powerpoint/2010/main" val="53508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Lookup Variables in </a:t>
            </a:r>
            <a:r>
              <a:rPr lang="en-US" dirty="0" err="1" smtClean="0"/>
              <a:t>HiERA</a:t>
            </a:r>
            <a:endParaRPr lang="en-US" dirty="0"/>
          </a:p>
        </p:txBody>
      </p:sp>
      <p:sp>
        <p:nvSpPr>
          <p:cNvPr id="8" name="Content Placeholder 7"/>
          <p:cNvSpPr>
            <a:spLocks noGrp="1"/>
          </p:cNvSpPr>
          <p:nvPr>
            <p:ph sz="half" idx="1"/>
          </p:nvPr>
        </p:nvSpPr>
        <p:spPr/>
        <p:txBody>
          <a:bodyPr>
            <a:normAutofit fontScale="85000" lnSpcReduction="20000"/>
          </a:bodyPr>
          <a:lstStyle/>
          <a:p>
            <a:r>
              <a:rPr lang="en-US" i="1" dirty="0" err="1"/>
              <a:t>hiera</a:t>
            </a:r>
            <a:endParaRPr lang="en-US" i="1" dirty="0"/>
          </a:p>
          <a:p>
            <a:pPr lvl="1"/>
            <a:r>
              <a:rPr lang="en-US" dirty="0"/>
              <a:t>Standard priority lookup. </a:t>
            </a:r>
            <a:endParaRPr lang="en-US" dirty="0" smtClean="0"/>
          </a:p>
          <a:p>
            <a:pPr lvl="2"/>
            <a:r>
              <a:rPr lang="en-US" dirty="0" smtClean="0"/>
              <a:t>Gets </a:t>
            </a:r>
            <a:r>
              <a:rPr lang="en-US" dirty="0"/>
              <a:t>the most specific value for a given key. </a:t>
            </a:r>
            <a:endParaRPr lang="en-US" dirty="0" smtClean="0"/>
          </a:p>
          <a:p>
            <a:pPr lvl="2"/>
            <a:r>
              <a:rPr lang="en-US" dirty="0" smtClean="0"/>
              <a:t>This </a:t>
            </a:r>
            <a:r>
              <a:rPr lang="en-US" dirty="0"/>
              <a:t>can retrieve values of any data type (strings, arrays, hashes) from Hiera.</a:t>
            </a:r>
          </a:p>
          <a:p>
            <a:r>
              <a:rPr lang="en-US" i="1" dirty="0" err="1"/>
              <a:t>hiera_array</a:t>
            </a:r>
            <a:endParaRPr lang="en-US" i="1" dirty="0"/>
          </a:p>
          <a:p>
            <a:pPr lvl="1"/>
            <a:r>
              <a:rPr lang="en-US" dirty="0"/>
              <a:t>Uses an array merge lookup. </a:t>
            </a:r>
            <a:endParaRPr lang="en-US" dirty="0" smtClean="0"/>
          </a:p>
          <a:p>
            <a:pPr lvl="2"/>
            <a:r>
              <a:rPr lang="en-US" dirty="0" smtClean="0"/>
              <a:t>Gets </a:t>
            </a:r>
            <a:r>
              <a:rPr lang="en-US" dirty="0"/>
              <a:t>all of the string or array values in the hierarchy for a given key, then flattens them into a single array of unique values.</a:t>
            </a:r>
          </a:p>
          <a:p>
            <a:r>
              <a:rPr lang="en-US" i="1" dirty="0" err="1"/>
              <a:t>hiera_hash</a:t>
            </a:r>
            <a:endParaRPr lang="en-US" i="1" dirty="0"/>
          </a:p>
          <a:p>
            <a:pPr lvl="1"/>
            <a:r>
              <a:rPr lang="en-US" dirty="0"/>
              <a:t>Uses a hash merge lookup. </a:t>
            </a:r>
            <a:endParaRPr lang="en-US" dirty="0" smtClean="0"/>
          </a:p>
          <a:p>
            <a:pPr lvl="2"/>
            <a:r>
              <a:rPr lang="en-US" dirty="0" smtClean="0"/>
              <a:t>Expects </a:t>
            </a:r>
            <a:r>
              <a:rPr lang="en-US" dirty="0"/>
              <a:t>every value in the hierarchy for a given key to be a hash, and merges the top-level keys in each hash into a single hash</a:t>
            </a:r>
            <a:r>
              <a:rPr lang="en-US" dirty="0" smtClean="0"/>
              <a:t>.</a:t>
            </a:r>
          </a:p>
          <a:p>
            <a:pPr lvl="2"/>
            <a:r>
              <a:rPr lang="en-US" dirty="0" smtClean="0"/>
              <a:t>Note </a:t>
            </a:r>
            <a:r>
              <a:rPr lang="en-US" dirty="0"/>
              <a:t>that this does not do a deep-merge in the case of nested structures.</a:t>
            </a:r>
          </a:p>
          <a:p>
            <a:endParaRPr lang="en-US" dirty="0"/>
          </a:p>
        </p:txBody>
      </p:sp>
      <p:sp>
        <p:nvSpPr>
          <p:cNvPr id="9" name="Content Placeholder 8"/>
          <p:cNvSpPr>
            <a:spLocks noGrp="1"/>
          </p:cNvSpPr>
          <p:nvPr>
            <p:ph sz="half" idx="2"/>
          </p:nvPr>
        </p:nvSpPr>
        <p:spPr>
          <a:xfrm>
            <a:off x="6641128" y="1981200"/>
            <a:ext cx="4914476" cy="448056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182880" tIns="91440" rIns="182880" bIns="91440">
            <a:noAutofit/>
          </a:bodyPr>
          <a:lstStyle/>
          <a:p>
            <a:pPr marL="0" indent="0">
              <a:buNone/>
            </a:pPr>
            <a:r>
              <a:rPr lang="en-US" sz="1050" b="1" i="1" dirty="0">
                <a:latin typeface="Courier New" panose="02070309020205020404" pitchFamily="49" charset="0"/>
                <a:cs typeface="Courier New" panose="02070309020205020404" pitchFamily="49" charset="0"/>
              </a:rPr>
              <a:t>$ </a:t>
            </a:r>
            <a:r>
              <a:rPr lang="en-US" sz="1050" b="1" i="1" dirty="0" err="1">
                <a:latin typeface="Courier New" panose="02070309020205020404" pitchFamily="49" charset="0"/>
                <a:cs typeface="Courier New" panose="02070309020205020404" pitchFamily="49" charset="0"/>
              </a:rPr>
              <a:t>hiera</a:t>
            </a:r>
            <a:r>
              <a:rPr lang="en-US" sz="1050" b="1" i="1" dirty="0">
                <a:latin typeface="Courier New" panose="02070309020205020404" pitchFamily="49" charset="0"/>
                <a:cs typeface="Courier New" panose="02070309020205020404" pitchFamily="49" charset="0"/>
              </a:rPr>
              <a:t> ntp::servers ::</a:t>
            </a:r>
            <a:r>
              <a:rPr lang="en-US" sz="1050" b="1" i="1" dirty="0" smtClean="0">
                <a:latin typeface="Courier New" panose="02070309020205020404" pitchFamily="49" charset="0"/>
                <a:cs typeface="Courier New" panose="02070309020205020404" pitchFamily="49" charset="0"/>
              </a:rPr>
              <a:t>fqdn=kermit.example.com</a:t>
            </a:r>
            <a:br>
              <a:rPr lang="en-US" sz="1050" b="1" i="1" dirty="0" smtClean="0">
                <a:latin typeface="Courier New" panose="02070309020205020404" pitchFamily="49" charset="0"/>
                <a:cs typeface="Courier New" panose="02070309020205020404" pitchFamily="49" charset="0"/>
              </a:rPr>
            </a:br>
            <a:r>
              <a:rPr lang="en-US" sz="1050" b="1" i="1" dirty="0" smtClean="0">
                <a:latin typeface="Courier New" panose="02070309020205020404" pitchFamily="49" charset="0"/>
                <a:cs typeface="Courier New" panose="02070309020205020404" pitchFamily="49" charset="0"/>
              </a:rPr>
              <a:t/>
            </a:r>
            <a:br>
              <a:rPr lang="en-US" sz="1050" b="1" i="1" dirty="0" smtClean="0">
                <a:latin typeface="Courier New" panose="02070309020205020404" pitchFamily="49" charset="0"/>
                <a:cs typeface="Courier New" panose="02070309020205020404" pitchFamily="49" charset="0"/>
              </a:rPr>
            </a:br>
            <a:r>
              <a:rPr lang="en-US" sz="1050" b="1" i="1" dirty="0">
                <a:latin typeface="Courier New" panose="02070309020205020404" pitchFamily="49" charset="0"/>
                <a:cs typeface="Courier New" panose="02070309020205020404" pitchFamily="49" charset="0"/>
              </a:rPr>
              <a:t>$ </a:t>
            </a:r>
            <a:r>
              <a:rPr lang="en-US" sz="1050" b="1" i="1" dirty="0" err="1">
                <a:latin typeface="Courier New" panose="02070309020205020404" pitchFamily="49" charset="0"/>
                <a:cs typeface="Courier New" panose="02070309020205020404" pitchFamily="49" charset="0"/>
              </a:rPr>
              <a:t>hiera</a:t>
            </a:r>
            <a:r>
              <a:rPr lang="en-US" sz="1050" b="1" i="1" dirty="0">
                <a:latin typeface="Courier New" panose="02070309020205020404" pitchFamily="49" charset="0"/>
                <a:cs typeface="Courier New" panose="02070309020205020404" pitchFamily="49" charset="0"/>
              </a:rPr>
              <a:t> </a:t>
            </a:r>
            <a:r>
              <a:rPr lang="en-US" sz="1050" b="1" i="1" dirty="0" err="1">
                <a:latin typeface="Courier New" panose="02070309020205020404" pitchFamily="49" charset="0"/>
                <a:cs typeface="Courier New" panose="02070309020205020404" pitchFamily="49" charset="0"/>
              </a:rPr>
              <a:t>vmwaretools</a:t>
            </a:r>
            <a:r>
              <a:rPr lang="en-US" sz="1050" b="1" i="1" dirty="0">
                <a:latin typeface="Courier New" panose="02070309020205020404" pitchFamily="49" charset="0"/>
                <a:cs typeface="Courier New" panose="02070309020205020404" pitchFamily="49" charset="0"/>
              </a:rPr>
              <a:t>::</a:t>
            </a:r>
            <a:r>
              <a:rPr lang="en-US" sz="1050" b="1" i="1" dirty="0" err="1">
                <a:latin typeface="Courier New" panose="02070309020205020404" pitchFamily="49" charset="0"/>
                <a:cs typeface="Courier New" panose="02070309020205020404" pitchFamily="49" charset="0"/>
              </a:rPr>
              <a:t>working_dir</a:t>
            </a:r>
            <a:r>
              <a:rPr lang="en-US" sz="1050" b="1" i="1" dirty="0">
                <a:latin typeface="Courier New" panose="02070309020205020404" pitchFamily="49" charset="0"/>
                <a:cs typeface="Courier New" panose="02070309020205020404" pitchFamily="49" charset="0"/>
              </a:rPr>
              <a:t> </a:t>
            </a:r>
            <a:r>
              <a:rPr lang="en-US" sz="1050" b="1" i="1" dirty="0" err="1">
                <a:latin typeface="Courier New" panose="02070309020205020404" pitchFamily="49" charset="0"/>
                <a:cs typeface="Courier New" panose="02070309020205020404" pitchFamily="49" charset="0"/>
              </a:rPr>
              <a:t>osfamily</a:t>
            </a:r>
            <a:r>
              <a:rPr lang="en-US" sz="1050" b="1" i="1" dirty="0">
                <a:latin typeface="Courier New" panose="02070309020205020404" pitchFamily="49" charset="0"/>
                <a:cs typeface="Courier New" panose="02070309020205020404" pitchFamily="49" charset="0"/>
              </a:rPr>
              <a:t>=</a:t>
            </a:r>
            <a:r>
              <a:rPr lang="en-US" sz="1050" b="1" i="1" dirty="0" err="1">
                <a:latin typeface="Courier New" panose="02070309020205020404" pitchFamily="49" charset="0"/>
                <a:cs typeface="Courier New" panose="02070309020205020404" pitchFamily="49" charset="0"/>
              </a:rPr>
              <a:t>RedHat</a:t>
            </a:r>
            <a:r>
              <a:rPr lang="en-US" sz="1050" b="1" i="1" dirty="0">
                <a:latin typeface="Courier New" panose="02070309020205020404" pitchFamily="49" charset="0"/>
                <a:cs typeface="Courier New" panose="02070309020205020404" pitchFamily="49" charset="0"/>
              </a:rPr>
              <a:t> /opt/</a:t>
            </a:r>
            <a:r>
              <a:rPr lang="en-US" sz="1050" b="1" i="1" dirty="0" err="1">
                <a:latin typeface="Courier New" panose="02070309020205020404" pitchFamily="49" charset="0"/>
                <a:cs typeface="Courier New" panose="02070309020205020404" pitchFamily="49" charset="0"/>
              </a:rPr>
              <a:t>vmware</a:t>
            </a:r>
            <a:r>
              <a:rPr lang="en-US" sz="1050" b="1" i="1" dirty="0">
                <a:latin typeface="Courier New" panose="02070309020205020404" pitchFamily="49" charset="0"/>
                <a:cs typeface="Courier New" panose="02070309020205020404" pitchFamily="49" charset="0"/>
              </a:rPr>
              <a:t> </a:t>
            </a:r>
            <a:br>
              <a:rPr lang="en-US" sz="1050" b="1" i="1" dirty="0">
                <a:latin typeface="Courier New" panose="02070309020205020404" pitchFamily="49" charset="0"/>
                <a:cs typeface="Courier New" panose="02070309020205020404" pitchFamily="49" charset="0"/>
              </a:rPr>
            </a:br>
            <a:r>
              <a:rPr lang="en-US" sz="1050" b="1" i="1" dirty="0">
                <a:latin typeface="Courier New" panose="02070309020205020404" pitchFamily="49" charset="0"/>
                <a:cs typeface="Courier New" panose="02070309020205020404" pitchFamily="49" charset="0"/>
              </a:rPr>
              <a:t/>
            </a:r>
            <a:br>
              <a:rPr lang="en-US" sz="1050" b="1" i="1" dirty="0">
                <a:latin typeface="Courier New" panose="02070309020205020404" pitchFamily="49" charset="0"/>
                <a:cs typeface="Courier New" panose="02070309020205020404" pitchFamily="49" charset="0"/>
              </a:rPr>
            </a:br>
            <a:r>
              <a:rPr lang="en-US" sz="1050" b="1" i="1" dirty="0">
                <a:latin typeface="Courier New" panose="02070309020205020404" pitchFamily="49" charset="0"/>
                <a:cs typeface="Courier New" panose="02070309020205020404" pitchFamily="49" charset="0"/>
              </a:rPr>
              <a:t>$ </a:t>
            </a:r>
            <a:r>
              <a:rPr lang="en-US" sz="1050" b="1" i="1" dirty="0" err="1">
                <a:latin typeface="Courier New" panose="02070309020205020404" pitchFamily="49" charset="0"/>
                <a:cs typeface="Courier New" panose="02070309020205020404" pitchFamily="49" charset="0"/>
              </a:rPr>
              <a:t>hiera</a:t>
            </a:r>
            <a:r>
              <a:rPr lang="en-US" sz="1050" b="1" i="1" dirty="0">
                <a:latin typeface="Courier New" panose="02070309020205020404" pitchFamily="49" charset="0"/>
                <a:cs typeface="Courier New" panose="02070309020205020404" pitchFamily="49" charset="0"/>
              </a:rPr>
              <a:t> </a:t>
            </a:r>
            <a:r>
              <a:rPr lang="en-US" sz="1050" b="1" i="1" dirty="0" err="1">
                <a:latin typeface="Courier New" panose="02070309020205020404" pitchFamily="49" charset="0"/>
                <a:cs typeface="Courier New" panose="02070309020205020404" pitchFamily="49" charset="0"/>
              </a:rPr>
              <a:t>vmwaretools</a:t>
            </a:r>
            <a:r>
              <a:rPr lang="en-US" sz="1050" b="1" i="1" dirty="0">
                <a:latin typeface="Courier New" panose="02070309020205020404" pitchFamily="49" charset="0"/>
                <a:cs typeface="Courier New" panose="02070309020205020404" pitchFamily="49" charset="0"/>
              </a:rPr>
              <a:t>::</a:t>
            </a:r>
            <a:r>
              <a:rPr lang="en-US" sz="1050" b="1" i="1" dirty="0" err="1">
                <a:latin typeface="Courier New" panose="02070309020205020404" pitchFamily="49" charset="0"/>
                <a:cs typeface="Courier New" panose="02070309020205020404" pitchFamily="49" charset="0"/>
              </a:rPr>
              <a:t>working_dir</a:t>
            </a:r>
            <a:r>
              <a:rPr lang="en-US" sz="1050" b="1" i="1" dirty="0">
                <a:latin typeface="Courier New" panose="02070309020205020404" pitchFamily="49" charset="0"/>
                <a:cs typeface="Courier New" panose="02070309020205020404" pitchFamily="49" charset="0"/>
              </a:rPr>
              <a:t> </a:t>
            </a:r>
            <a:r>
              <a:rPr lang="en-US" sz="1050" b="1" i="1" dirty="0" err="1">
                <a:latin typeface="Courier New" panose="02070309020205020404" pitchFamily="49" charset="0"/>
                <a:cs typeface="Courier New" panose="02070309020205020404" pitchFamily="49" charset="0"/>
              </a:rPr>
              <a:t>osfamily</a:t>
            </a:r>
            <a:r>
              <a:rPr lang="en-US" sz="1050" b="1" i="1" dirty="0">
                <a:latin typeface="Courier New" panose="02070309020205020404" pitchFamily="49" charset="0"/>
                <a:cs typeface="Courier New" panose="02070309020205020404" pitchFamily="49" charset="0"/>
              </a:rPr>
              <a:t>=Debian /</a:t>
            </a:r>
            <a:r>
              <a:rPr lang="en-US" sz="1050" b="1" i="1" dirty="0" err="1">
                <a:latin typeface="Courier New" panose="02070309020205020404" pitchFamily="49" charset="0"/>
                <a:cs typeface="Courier New" panose="02070309020205020404" pitchFamily="49" charset="0"/>
              </a:rPr>
              <a:t>usr</a:t>
            </a:r>
            <a:r>
              <a:rPr lang="en-US" sz="1050" b="1" i="1" dirty="0">
                <a:latin typeface="Courier New" panose="02070309020205020404" pitchFamily="49" charset="0"/>
                <a:cs typeface="Courier New" panose="02070309020205020404" pitchFamily="49" charset="0"/>
              </a:rPr>
              <a:t>/local/</a:t>
            </a:r>
            <a:r>
              <a:rPr lang="en-US" sz="1050" b="1" i="1" dirty="0" err="1">
                <a:latin typeface="Courier New" panose="02070309020205020404" pitchFamily="49" charset="0"/>
                <a:cs typeface="Courier New" panose="02070309020205020404" pitchFamily="49" charset="0"/>
              </a:rPr>
              <a:t>vmware</a:t>
            </a:r>
            <a:r>
              <a:rPr lang="en-US" sz="1050" b="1" i="1" dirty="0">
                <a:latin typeface="Courier New" panose="02070309020205020404" pitchFamily="49" charset="0"/>
                <a:cs typeface="Courier New" panose="02070309020205020404" pitchFamily="49" charset="0"/>
              </a:rPr>
              <a:t> </a:t>
            </a:r>
            <a:br>
              <a:rPr lang="en-US" sz="1050" b="1" i="1" dirty="0">
                <a:latin typeface="Courier New" panose="02070309020205020404" pitchFamily="49" charset="0"/>
                <a:cs typeface="Courier New" panose="02070309020205020404" pitchFamily="49" charset="0"/>
              </a:rPr>
            </a:br>
            <a:r>
              <a:rPr lang="en-US" sz="1050" b="1" i="1" dirty="0">
                <a:latin typeface="Courier New" panose="02070309020205020404" pitchFamily="49" charset="0"/>
                <a:cs typeface="Courier New" panose="02070309020205020404" pitchFamily="49" charset="0"/>
              </a:rPr>
              <a:t/>
            </a:r>
            <a:br>
              <a:rPr lang="en-US" sz="1050" b="1" i="1" dirty="0">
                <a:latin typeface="Courier New" panose="02070309020205020404" pitchFamily="49" charset="0"/>
                <a:cs typeface="Courier New" panose="02070309020205020404" pitchFamily="49" charset="0"/>
              </a:rPr>
            </a:br>
            <a:r>
              <a:rPr lang="en-US" sz="1050" b="1" i="1" dirty="0">
                <a:latin typeface="Courier New" panose="02070309020205020404" pitchFamily="49" charset="0"/>
                <a:cs typeface="Courier New" panose="02070309020205020404" pitchFamily="49" charset="0"/>
              </a:rPr>
              <a:t>$ </a:t>
            </a:r>
            <a:r>
              <a:rPr lang="en-US" sz="1050" b="1" i="1" dirty="0" err="1">
                <a:latin typeface="Courier New" panose="02070309020205020404" pitchFamily="49" charset="0"/>
                <a:cs typeface="Courier New" panose="02070309020205020404" pitchFamily="49" charset="0"/>
              </a:rPr>
              <a:t>hiera</a:t>
            </a:r>
            <a:r>
              <a:rPr lang="en-US" sz="1050" b="1" i="1" dirty="0">
                <a:latin typeface="Courier New" panose="02070309020205020404" pitchFamily="49" charset="0"/>
                <a:cs typeface="Courier New" panose="02070309020205020404" pitchFamily="49" charset="0"/>
              </a:rPr>
              <a:t> </a:t>
            </a:r>
            <a:r>
              <a:rPr lang="en-US" sz="1050" b="1" i="1" dirty="0" err="1">
                <a:latin typeface="Courier New" panose="02070309020205020404" pitchFamily="49" charset="0"/>
                <a:cs typeface="Courier New" panose="02070309020205020404" pitchFamily="49" charset="0"/>
              </a:rPr>
              <a:t>vmwaretools</a:t>
            </a:r>
            <a:r>
              <a:rPr lang="en-US" sz="1050" b="1" i="1" dirty="0">
                <a:latin typeface="Courier New" panose="02070309020205020404" pitchFamily="49" charset="0"/>
                <a:cs typeface="Courier New" panose="02070309020205020404" pitchFamily="49" charset="0"/>
              </a:rPr>
              <a:t>::version 8.6.5-621624 </a:t>
            </a:r>
            <a:br>
              <a:rPr lang="en-US" sz="1050" b="1" i="1" dirty="0">
                <a:latin typeface="Courier New" panose="02070309020205020404" pitchFamily="49" charset="0"/>
                <a:cs typeface="Courier New" panose="02070309020205020404" pitchFamily="49" charset="0"/>
              </a:rPr>
            </a:br>
            <a:r>
              <a:rPr lang="en-US" sz="1050" b="1" i="1" dirty="0">
                <a:latin typeface="Courier New" panose="02070309020205020404" pitchFamily="49" charset="0"/>
                <a:cs typeface="Courier New" panose="02070309020205020404" pitchFamily="49" charset="0"/>
              </a:rPr>
              <a:t/>
            </a:r>
            <a:br>
              <a:rPr lang="en-US" sz="1050" b="1" i="1" dirty="0">
                <a:latin typeface="Courier New" panose="02070309020205020404" pitchFamily="49" charset="0"/>
                <a:cs typeface="Courier New" panose="02070309020205020404" pitchFamily="49" charset="0"/>
              </a:rPr>
            </a:br>
            <a:r>
              <a:rPr lang="en-US" sz="1050" b="1" i="1" dirty="0">
                <a:latin typeface="Courier New" panose="02070309020205020404" pitchFamily="49" charset="0"/>
                <a:cs typeface="Courier New" panose="02070309020205020404" pitchFamily="49" charset="0"/>
              </a:rPr>
              <a:t>$ </a:t>
            </a:r>
            <a:r>
              <a:rPr lang="en-US" sz="1050" b="1" i="1" dirty="0" err="1">
                <a:latin typeface="Courier New" panose="02070309020205020404" pitchFamily="49" charset="0"/>
                <a:cs typeface="Courier New" panose="02070309020205020404" pitchFamily="49" charset="0"/>
              </a:rPr>
              <a:t>hiera</a:t>
            </a:r>
            <a:r>
              <a:rPr lang="en-US" sz="1050" b="1" i="1" dirty="0">
                <a:latin typeface="Courier New" panose="02070309020205020404" pitchFamily="49" charset="0"/>
                <a:cs typeface="Courier New" panose="02070309020205020404" pitchFamily="49" charset="0"/>
              </a:rPr>
              <a:t> classes virtual=</a:t>
            </a:r>
            <a:r>
              <a:rPr lang="en-US" sz="1050" b="1" i="1" dirty="0" err="1">
                <a:latin typeface="Courier New" panose="02070309020205020404" pitchFamily="49" charset="0"/>
                <a:cs typeface="Courier New" panose="02070309020205020404" pitchFamily="49" charset="0"/>
              </a:rPr>
              <a:t>vmware</a:t>
            </a:r>
            <a:r>
              <a:rPr lang="en-US" sz="1050" b="1" i="1" dirty="0">
                <a:latin typeface="Courier New" panose="02070309020205020404" pitchFamily="49" charset="0"/>
                <a:cs typeface="Courier New" panose="02070309020205020404" pitchFamily="49" charset="0"/>
              </a:rPr>
              <a:t> </a:t>
            </a:r>
            <a:r>
              <a:rPr lang="en-US" sz="1050" b="1" i="1" dirty="0" err="1" smtClean="0">
                <a:latin typeface="Courier New" panose="02070309020205020404" pitchFamily="49" charset="0"/>
                <a:cs typeface="Courier New" panose="02070309020205020404" pitchFamily="49" charset="0"/>
              </a:rPr>
              <a:t>vmwaretools</a:t>
            </a:r>
            <a:r>
              <a:rPr lang="en-US" sz="1050" b="1" i="1" dirty="0" smtClean="0">
                <a:latin typeface="Courier New" panose="02070309020205020404" pitchFamily="49" charset="0"/>
                <a:cs typeface="Courier New" panose="02070309020205020404" pitchFamily="49" charset="0"/>
              </a:rPr>
              <a:t/>
            </a:r>
            <a:br>
              <a:rPr lang="en-US" sz="1050" b="1" i="1"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b="1" i="1" dirty="0" smtClean="0">
                <a:latin typeface="Courier New" panose="02070309020205020404" pitchFamily="49" charset="0"/>
                <a:cs typeface="Courier New" panose="02070309020205020404" pitchFamily="49" charset="0"/>
              </a:rPr>
              <a:t># </a:t>
            </a:r>
            <a:r>
              <a:rPr lang="en-US" sz="1050" b="1" i="1" dirty="0">
                <a:latin typeface="Courier New" panose="02070309020205020404" pitchFamily="49" charset="0"/>
                <a:cs typeface="Courier New" panose="02070309020205020404" pitchFamily="49" charset="0"/>
              </a:rPr>
              <a:t>Get the structured data:</a:t>
            </a:r>
            <a:r>
              <a:rPr lang="en-US" sz="1050" b="1"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a:t>
            </a:r>
            <a:r>
              <a:rPr lang="en-US" sz="1050" dirty="0">
                <a:latin typeface="Courier New" panose="02070309020205020404" pitchFamily="49" charset="0"/>
                <a:cs typeface="Courier New" panose="02070309020205020404" pitchFamily="49" charset="0"/>
              </a:rPr>
              <a:t>proxies </a:t>
            </a:r>
            <a:r>
              <a:rPr lang="en-US" sz="1050" b="1" dirty="0">
                <a:latin typeface="Courier New" panose="02070309020205020404" pitchFamily="49" charset="0"/>
                <a:cs typeface="Courier New" panose="02070309020205020404" pitchFamily="49" charset="0"/>
              </a:rPr>
              <a:t>=</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hiera</a:t>
            </a:r>
            <a:r>
              <a:rPr lang="en-US" sz="1050" dirty="0">
                <a:latin typeface="Courier New" panose="02070309020205020404" pitchFamily="49" charset="0"/>
                <a:cs typeface="Courier New" panose="02070309020205020404" pitchFamily="49" charset="0"/>
              </a:rPr>
              <a:t>('proxies</a:t>
            </a:r>
            <a:r>
              <a:rPr lang="en-US" sz="1050" dirty="0" smtClean="0">
                <a:latin typeface="Courier New" panose="02070309020205020404" pitchFamily="49" charset="0"/>
                <a:cs typeface="Courier New" panose="02070309020205020404" pitchFamily="49" charset="0"/>
              </a:rPr>
              <a:t>')</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b="1" i="1" dirty="0" smtClean="0">
                <a:latin typeface="Courier New" panose="02070309020205020404" pitchFamily="49" charset="0"/>
                <a:cs typeface="Courier New" panose="02070309020205020404" pitchFamily="49" charset="0"/>
              </a:rPr>
              <a:t># </a:t>
            </a:r>
            <a:r>
              <a:rPr lang="en-US" sz="1050" b="1" i="1" dirty="0">
                <a:latin typeface="Courier New" panose="02070309020205020404" pitchFamily="49" charset="0"/>
                <a:cs typeface="Courier New" panose="02070309020205020404" pitchFamily="49" charset="0"/>
              </a:rPr>
              <a:t>Index into the structure:</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r>
            <a:br>
              <a:rPr lang="en-US" sz="1050" dirty="0" smtClean="0">
                <a:latin typeface="Courier New" panose="02070309020205020404" pitchFamily="49" charset="0"/>
                <a:cs typeface="Courier New" panose="02070309020205020404" pitchFamily="49" charset="0"/>
              </a:rPr>
            </a:br>
            <a:r>
              <a:rPr lang="en-US" sz="1050" dirty="0" smtClean="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use_ip</a:t>
            </a:r>
            <a:r>
              <a:rPr lang="en-US" sz="1050" dirty="0">
                <a:latin typeface="Courier New" panose="02070309020205020404" pitchFamily="49" charset="0"/>
                <a:cs typeface="Courier New" panose="02070309020205020404" pitchFamily="49" charset="0"/>
              </a:rPr>
              <a:t> </a:t>
            </a:r>
            <a:r>
              <a:rPr lang="en-US" sz="1050" b="1" dirty="0">
                <a:latin typeface="Courier New" panose="02070309020205020404" pitchFamily="49" charset="0"/>
                <a:cs typeface="Courier New" panose="02070309020205020404" pitchFamily="49" charset="0"/>
              </a:rPr>
              <a:t>=</a:t>
            </a:r>
            <a:r>
              <a:rPr lang="en-US" sz="1050" dirty="0">
                <a:latin typeface="Courier New" panose="02070309020205020404" pitchFamily="49" charset="0"/>
                <a:cs typeface="Courier New" panose="02070309020205020404" pitchFamily="49" charset="0"/>
              </a:rPr>
              <a:t> $proxies</a:t>
            </a:r>
            <a:r>
              <a:rPr lang="en-US" sz="1050" b="1" dirty="0">
                <a:latin typeface="Courier New" panose="02070309020205020404" pitchFamily="49" charset="0"/>
                <a:cs typeface="Courier New" panose="02070309020205020404" pitchFamily="49" charset="0"/>
              </a:rPr>
              <a:t>[</a:t>
            </a:r>
            <a:r>
              <a:rPr lang="en-US" sz="1050" dirty="0">
                <a:latin typeface="Courier New" panose="02070309020205020404" pitchFamily="49" charset="0"/>
                <a:cs typeface="Courier New" panose="02070309020205020404" pitchFamily="49" charset="0"/>
              </a:rPr>
              <a:t>1</a:t>
            </a:r>
            <a:r>
              <a:rPr lang="en-US" sz="1050" b="1" dirty="0">
                <a:latin typeface="Courier New" panose="02070309020205020404" pitchFamily="49" charset="0"/>
                <a:cs typeface="Courier New" panose="02070309020205020404" pitchFamily="49" charset="0"/>
              </a:rPr>
              <a:t>][</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ipaddress</a:t>
            </a:r>
            <a:r>
              <a:rPr lang="en-US" sz="1050" dirty="0">
                <a:latin typeface="Courier New" panose="02070309020205020404" pitchFamily="49" charset="0"/>
                <a:cs typeface="Courier New" panose="02070309020205020404" pitchFamily="49" charset="0"/>
              </a:rPr>
              <a:t>'</a:t>
            </a:r>
            <a:r>
              <a:rPr lang="en-US" sz="1050" b="1" dirty="0">
                <a:latin typeface="Courier New" panose="02070309020205020404" pitchFamily="49" charset="0"/>
                <a:cs typeface="Courier New" panose="02070309020205020404" pitchFamily="49" charset="0"/>
              </a:rPr>
              <a:t>]</a:t>
            </a:r>
            <a:r>
              <a:rPr lang="en-US" sz="1050" dirty="0">
                <a:latin typeface="Courier New" panose="02070309020205020404" pitchFamily="49" charset="0"/>
                <a:cs typeface="Courier New" panose="02070309020205020404" pitchFamily="49" charset="0"/>
              </a:rPr>
              <a:t> </a:t>
            </a:r>
            <a:r>
              <a:rPr lang="en-US" sz="1050" i="1" dirty="0">
                <a:latin typeface="Courier New" panose="02070309020205020404" pitchFamily="49" charset="0"/>
                <a:cs typeface="Courier New" panose="02070309020205020404" pitchFamily="49" charset="0"/>
              </a:rPr>
              <a:t># will be </a:t>
            </a:r>
            <a:r>
              <a:rPr lang="en-US" sz="1050" i="1" dirty="0" smtClean="0">
                <a:latin typeface="Courier New" panose="02070309020205020404" pitchFamily="49" charset="0"/>
                <a:cs typeface="Courier New" panose="02070309020205020404" pitchFamily="49" charset="0"/>
              </a:rPr>
              <a:t>192.168.22.28</a:t>
            </a:r>
            <a:br>
              <a:rPr lang="en-US" sz="1050" i="1" dirty="0" smtClean="0">
                <a:latin typeface="Courier New" panose="02070309020205020404" pitchFamily="49" charset="0"/>
                <a:cs typeface="Courier New" panose="02070309020205020404" pitchFamily="49" charset="0"/>
              </a:rPr>
            </a:br>
            <a:r>
              <a:rPr lang="en-US" sz="1050" i="1" dirty="0" smtClean="0">
                <a:latin typeface="Courier New" panose="02070309020205020404" pitchFamily="49" charset="0"/>
                <a:cs typeface="Courier New" panose="02070309020205020404" pitchFamily="49" charset="0"/>
              </a:rPr>
              <a:t/>
            </a:r>
            <a:br>
              <a:rPr lang="en-US" sz="1050" i="1" dirty="0" smtClean="0">
                <a:latin typeface="Courier New" panose="02070309020205020404" pitchFamily="49" charset="0"/>
                <a:cs typeface="Courier New" panose="02070309020205020404" pitchFamily="49" charset="0"/>
              </a:rPr>
            </a:br>
            <a:endParaRPr lang="en-US" sz="105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95720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When you said Puppet, I thought you Meant…</a:t>
            </a:r>
            <a:endParaRPr lang="en-US" dirty="0"/>
          </a:p>
        </p:txBody>
      </p:sp>
      <p:pic>
        <p:nvPicPr>
          <p:cNvPr id="13314" name="Picture 2" descr="http://i384.photobucket.com/albums/oo284/MoshFish/Beaker.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11023" y="1987550"/>
            <a:ext cx="7969955" cy="44831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WaltDisneyCompany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103" y="5733826"/>
            <a:ext cx="1484382" cy="8955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32035" y="6483530"/>
            <a:ext cx="3746945" cy="215444"/>
          </a:xfrm>
          <a:prstGeom prst="rect">
            <a:avLst/>
          </a:prstGeom>
          <a:noFill/>
        </p:spPr>
        <p:txBody>
          <a:bodyPr wrap="square" rtlCol="0">
            <a:spAutoFit/>
          </a:bodyPr>
          <a:lstStyle/>
          <a:p>
            <a:r>
              <a:rPr lang="en-US" sz="800" dirty="0" smtClean="0"/>
              <a:t>** Beaker and all Muppet characters are owned solely by, </a:t>
            </a:r>
            <a:r>
              <a:rPr lang="en-US" sz="800" dirty="0" smtClean="0">
                <a:hlinkClick r:id="rId6"/>
              </a:rPr>
              <a:t>The Walt Disney Company</a:t>
            </a:r>
            <a:r>
              <a:rPr lang="en-US" sz="800" dirty="0" smtClean="0"/>
              <a:t>.</a:t>
            </a:r>
            <a:endParaRPr lang="en-US" sz="800" dirty="0"/>
          </a:p>
        </p:txBody>
      </p:sp>
    </p:spTree>
    <p:extLst>
      <p:ext uri="{BB962C8B-B14F-4D97-AF65-F5344CB8AC3E}">
        <p14:creationId xmlns:p14="http://schemas.microsoft.com/office/powerpoint/2010/main" val="173856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t>
            </a:r>
            <a:r>
              <a:rPr lang="en-US" dirty="0" smtClean="0"/>
              <a:t>Product </a:t>
            </a:r>
            <a:r>
              <a:rPr lang="en-US" dirty="0"/>
              <a:t>and Services</a:t>
            </a:r>
          </a:p>
        </p:txBody>
      </p:sp>
      <p:graphicFrame>
        <p:nvGraphicFramePr>
          <p:cNvPr id="6" name="Content Placeholder 4" title="Products and services graphic"/>
          <p:cNvGraphicFramePr>
            <a:graphicFrameLocks/>
          </p:cNvGraphicFramePr>
          <p:nvPr>
            <p:extLst>
              <p:ext uri="{D42A27DB-BD31-4B8C-83A1-F6EECF244321}">
                <p14:modId xmlns:p14="http://schemas.microsoft.com/office/powerpoint/2010/main" val="3927608252"/>
              </p:ext>
            </p:extLst>
          </p:nvPr>
        </p:nvGraphicFramePr>
        <p:xfrm>
          <a:off x="6915754" y="1618112"/>
          <a:ext cx="50292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p:cNvSpPr txBox="1">
            <a:spLocks/>
          </p:cNvSpPr>
          <p:nvPr/>
        </p:nvSpPr>
        <p:spPr>
          <a:xfrm>
            <a:off x="2095500" y="1838240"/>
            <a:ext cx="6019801" cy="4191000"/>
          </a:xfrm>
          <a:prstGeom prst="rect">
            <a:avLst/>
          </a:prstGeom>
        </p:spPr>
        <p:txBody>
          <a:bodyPr vert="horz" lIns="91440" tIns="45720" rIns="91440" bIns="45720" rtlCol="0">
            <a:normAutofit fontScale="85000" lnSpcReduction="2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US" dirty="0" smtClean="0"/>
              <a:t>We manage a complex set of components that interlink to provide our </a:t>
            </a:r>
            <a:r>
              <a:rPr lang="en-US" i="1" dirty="0" smtClean="0">
                <a:solidFill>
                  <a:srgbClr val="92D050"/>
                </a:solidFill>
              </a:rPr>
              <a:t>FaxThruEmail</a:t>
            </a:r>
            <a:r>
              <a:rPr lang="en-US" dirty="0" smtClean="0">
                <a:solidFill>
                  <a:srgbClr val="92D050"/>
                </a:solidFill>
              </a:rPr>
              <a:t> </a:t>
            </a:r>
            <a:r>
              <a:rPr lang="en-US" dirty="0" smtClean="0"/>
              <a:t>product. </a:t>
            </a:r>
            <a:endParaRPr lang="en-US" sz="2200" b="1" dirty="0" smtClean="0"/>
          </a:p>
          <a:p>
            <a:pPr lvl="1"/>
            <a:r>
              <a:rPr lang="en-US" sz="1700" b="1" dirty="0"/>
              <a:t>Hardware</a:t>
            </a:r>
          </a:p>
          <a:p>
            <a:pPr lvl="2"/>
            <a:r>
              <a:rPr lang="en-US" sz="1500" dirty="0"/>
              <a:t>Bare Metal and </a:t>
            </a:r>
            <a:r>
              <a:rPr lang="en-US" sz="1500" dirty="0" smtClean="0"/>
              <a:t>VMWare</a:t>
            </a:r>
            <a:endParaRPr lang="en-US" sz="1500" b="1" dirty="0" smtClean="0"/>
          </a:p>
          <a:p>
            <a:pPr lvl="1"/>
            <a:r>
              <a:rPr lang="en-US" sz="1500" b="1" dirty="0" smtClean="0"/>
              <a:t>Server Types</a:t>
            </a:r>
          </a:p>
          <a:p>
            <a:pPr lvl="2"/>
            <a:r>
              <a:rPr lang="en-US" sz="1500" dirty="0" smtClean="0"/>
              <a:t>Application, Database, DocConverters, Fax, Web</a:t>
            </a:r>
          </a:p>
          <a:p>
            <a:pPr lvl="1"/>
            <a:r>
              <a:rPr lang="en-US" sz="1500" b="1" dirty="0" smtClean="0"/>
              <a:t>Operating Systems</a:t>
            </a:r>
          </a:p>
          <a:p>
            <a:pPr lvl="2"/>
            <a:r>
              <a:rPr lang="en-US" sz="1500" dirty="0"/>
              <a:t>Centos 5 &amp; </a:t>
            </a:r>
            <a:r>
              <a:rPr lang="en-US" sz="1500" dirty="0" smtClean="0"/>
              <a:t>6 and Windows 8 64bit</a:t>
            </a:r>
          </a:p>
          <a:p>
            <a:pPr lvl="1"/>
            <a:r>
              <a:rPr lang="en-US" sz="1700" b="1" dirty="0" smtClean="0"/>
              <a:t>Packages</a:t>
            </a:r>
          </a:p>
          <a:p>
            <a:pPr lvl="2"/>
            <a:r>
              <a:rPr lang="en-US" sz="1500" dirty="0" smtClean="0"/>
              <a:t>Admin and Customer User Interfaces</a:t>
            </a:r>
          </a:p>
          <a:p>
            <a:pPr lvl="2"/>
            <a:r>
              <a:rPr lang="en-US" sz="1500" dirty="0" smtClean="0"/>
              <a:t>API to link Application to Consumers</a:t>
            </a:r>
          </a:p>
          <a:p>
            <a:pPr lvl="3"/>
            <a:r>
              <a:rPr lang="en-US" sz="1500" dirty="0" smtClean="0"/>
              <a:t>Legal, front-of-site, web and admin</a:t>
            </a:r>
          </a:p>
          <a:p>
            <a:pPr lvl="2"/>
            <a:r>
              <a:rPr lang="en-US" sz="1500" dirty="0" smtClean="0"/>
              <a:t>Dependent Libraries, Frameworks, and Services</a:t>
            </a:r>
          </a:p>
          <a:p>
            <a:pPr lvl="1"/>
            <a:r>
              <a:rPr lang="en-US" sz="1500" b="1" dirty="0" smtClean="0"/>
              <a:t>Languages</a:t>
            </a:r>
          </a:p>
          <a:p>
            <a:pPr lvl="2"/>
            <a:r>
              <a:rPr lang="en-US" sz="1500" dirty="0" smtClean="0"/>
              <a:t>C++, C#, Java, Perl, Bash, PHP, xHTML, CSS, Javascript, etc…</a:t>
            </a:r>
            <a:endParaRPr lang="en-US" sz="1500" dirty="0"/>
          </a:p>
        </p:txBody>
      </p:sp>
    </p:spTree>
    <p:extLst>
      <p:ext uri="{BB962C8B-B14F-4D97-AF65-F5344CB8AC3E}">
        <p14:creationId xmlns:p14="http://schemas.microsoft.com/office/powerpoint/2010/main" val="7936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a:t>
            </a:r>
            <a:r>
              <a:rPr lang="en-US" dirty="0" smtClean="0"/>
              <a:t>Demo</a:t>
            </a:r>
            <a:endParaRPr lang="en-US" dirty="0"/>
          </a:p>
        </p:txBody>
      </p:sp>
      <p:sp>
        <p:nvSpPr>
          <p:cNvPr id="3" name="Content Placeholder 2"/>
          <p:cNvSpPr>
            <a:spLocks noGrp="1"/>
          </p:cNvSpPr>
          <p:nvPr>
            <p:ph sz="half" idx="1"/>
          </p:nvPr>
        </p:nvSpPr>
        <p:spPr/>
        <p:txBody>
          <a:bodyPr>
            <a:normAutofit/>
          </a:bodyPr>
          <a:lstStyle/>
          <a:p>
            <a:pPr lvl="1"/>
            <a:r>
              <a:rPr lang="en-US" dirty="0" smtClean="0"/>
              <a:t>Example:</a:t>
            </a:r>
          </a:p>
          <a:p>
            <a:pPr lvl="2"/>
            <a:r>
              <a:rPr lang="en-US" dirty="0" smtClean="0"/>
              <a:t>Class to Manage User Folder</a:t>
            </a:r>
          </a:p>
          <a:p>
            <a:pPr lvl="3"/>
            <a:r>
              <a:rPr lang="en-US" dirty="0" smtClean="0"/>
              <a:t>Determine User</a:t>
            </a:r>
          </a:p>
          <a:p>
            <a:pPr lvl="4"/>
            <a:r>
              <a:rPr lang="en-US" dirty="0" smtClean="0"/>
              <a:t>Exists</a:t>
            </a:r>
          </a:p>
          <a:p>
            <a:pPr lvl="4"/>
            <a:r>
              <a:rPr lang="en-US" dirty="0" smtClean="0"/>
              <a:t>Permissions</a:t>
            </a:r>
          </a:p>
          <a:p>
            <a:pPr lvl="4"/>
            <a:r>
              <a:rPr lang="en-US" dirty="0" smtClean="0"/>
              <a:t>Group</a:t>
            </a:r>
          </a:p>
          <a:p>
            <a:pPr lvl="4"/>
            <a:r>
              <a:rPr lang="en-US" dirty="0" smtClean="0"/>
              <a:t>Authorized Keys</a:t>
            </a:r>
          </a:p>
          <a:p>
            <a:pPr lvl="3"/>
            <a:r>
              <a:rPr lang="en-US" dirty="0" smtClean="0"/>
              <a:t>Resources</a:t>
            </a:r>
          </a:p>
          <a:p>
            <a:pPr lvl="4"/>
            <a:r>
              <a:rPr lang="en-US" dirty="0" smtClean="0"/>
              <a:t>Links</a:t>
            </a:r>
          </a:p>
          <a:p>
            <a:pPr lvl="4"/>
            <a:r>
              <a:rPr lang="en-US" dirty="0" smtClean="0"/>
              <a:t>Directories</a:t>
            </a:r>
          </a:p>
          <a:p>
            <a:pPr lvl="4"/>
            <a:r>
              <a:rPr lang="en-US" dirty="0" smtClean="0"/>
              <a:t>Files</a:t>
            </a:r>
            <a:endParaRPr lang="en-US" dirty="0"/>
          </a:p>
        </p:txBody>
      </p:sp>
      <p:sp>
        <p:nvSpPr>
          <p:cNvPr id="5" name="Content Placeholder 4"/>
          <p:cNvSpPr>
            <a:spLocks noGrp="1"/>
          </p:cNvSpPr>
          <p:nvPr>
            <p:ph sz="half" idx="2"/>
          </p:nvPr>
        </p:nvSpPr>
        <p:spPr/>
        <p:txBody>
          <a:bodyPr>
            <a:normAutofit/>
          </a:bodyPr>
          <a:lstStyle/>
          <a:p>
            <a:r>
              <a:rPr lang="en-US" dirty="0" smtClean="0"/>
              <a:t>Link to Github to download:</a:t>
            </a:r>
          </a:p>
          <a:p>
            <a:pPr lvl="1"/>
            <a:r>
              <a:rPr lang="en-US" dirty="0" smtClean="0"/>
              <a:t>Generic User Profile Repo</a:t>
            </a:r>
          </a:p>
          <a:p>
            <a:pPr lvl="1"/>
            <a:r>
              <a:rPr lang="en-US" dirty="0" smtClean="0"/>
              <a:t>VirtualBox w/ Puppet</a:t>
            </a:r>
            <a:endParaRPr lang="en-US" dirty="0"/>
          </a:p>
        </p:txBody>
      </p:sp>
    </p:spTree>
    <p:extLst>
      <p:ext uri="{BB962C8B-B14F-4D97-AF65-F5344CB8AC3E}">
        <p14:creationId xmlns:p14="http://schemas.microsoft.com/office/powerpoint/2010/main" val="99679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Other Configuration Management Systems are out There?</a:t>
            </a:r>
            <a:endParaRPr lang="en-US" dirty="0"/>
          </a:p>
        </p:txBody>
      </p:sp>
      <p:sp>
        <p:nvSpPr>
          <p:cNvPr id="4" name="Content Placeholder 3"/>
          <p:cNvSpPr>
            <a:spLocks noGrp="1"/>
          </p:cNvSpPr>
          <p:nvPr>
            <p:ph sz="half" idx="1"/>
          </p:nvPr>
        </p:nvSpPr>
        <p:spPr/>
        <p:txBody>
          <a:bodyPr>
            <a:normAutofit fontScale="92500" lnSpcReduction="20000"/>
          </a:bodyPr>
          <a:lstStyle/>
          <a:p>
            <a:r>
              <a:rPr lang="en-US" dirty="0" smtClean="0">
                <a:hlinkClick r:id="rId3"/>
              </a:rPr>
              <a:t>Chef</a:t>
            </a:r>
            <a:endParaRPr lang="en-US" dirty="0" smtClean="0"/>
          </a:p>
          <a:p>
            <a:pPr lvl="1"/>
            <a:r>
              <a:rPr lang="en-US" dirty="0" smtClean="0"/>
              <a:t>Relies </a:t>
            </a:r>
            <a:r>
              <a:rPr lang="en-US" dirty="0"/>
              <a:t>on reusable definitions known as cookbooks and </a:t>
            </a:r>
            <a:r>
              <a:rPr lang="en-US" dirty="0" smtClean="0"/>
              <a:t>recipes. </a:t>
            </a:r>
          </a:p>
          <a:p>
            <a:pPr lvl="1"/>
            <a:r>
              <a:rPr lang="en-US" dirty="0"/>
              <a:t>W</a:t>
            </a:r>
            <a:r>
              <a:rPr lang="en-US" dirty="0" smtClean="0"/>
              <a:t>ritten </a:t>
            </a:r>
            <a:r>
              <a:rPr lang="en-US" dirty="0"/>
              <a:t>using </a:t>
            </a:r>
            <a:r>
              <a:rPr lang="en-US" dirty="0" smtClean="0"/>
              <a:t>the </a:t>
            </a:r>
            <a:r>
              <a:rPr lang="en-US" dirty="0"/>
              <a:t>Ruby programming language. </a:t>
            </a:r>
            <a:endParaRPr lang="en-US" dirty="0" smtClean="0"/>
          </a:p>
          <a:p>
            <a:pPr lvl="1"/>
            <a:r>
              <a:rPr lang="en-US" dirty="0" smtClean="0"/>
              <a:t>Cookbooks </a:t>
            </a:r>
            <a:r>
              <a:rPr lang="en-US" dirty="0"/>
              <a:t>and recipes automate common infrastructure tasks. Their definitions describe what your infrastructure consists of and how each part of your infrastructure should be deployed, configured and managed. </a:t>
            </a:r>
            <a:endParaRPr lang="en-US" dirty="0" smtClean="0"/>
          </a:p>
          <a:p>
            <a:pPr lvl="1"/>
            <a:r>
              <a:rPr lang="en-US" dirty="0" smtClean="0"/>
              <a:t>Chef </a:t>
            </a:r>
            <a:r>
              <a:rPr lang="en-US" dirty="0"/>
              <a:t>applies those definitions to servers to produce an automated infrastructure.</a:t>
            </a:r>
            <a:endParaRPr lang="en-US" dirty="0" smtClean="0">
              <a:hlinkClick r:id="rId4"/>
            </a:endParaRPr>
          </a:p>
          <a:p>
            <a:pPr lvl="1"/>
            <a:r>
              <a:rPr lang="en-US" dirty="0" smtClean="0">
                <a:hlinkClick r:id="rId4"/>
              </a:rPr>
              <a:t>Why Chef Should Manage Deploying Your Application</a:t>
            </a:r>
            <a:endParaRPr lang="en-US" dirty="0" smtClean="0"/>
          </a:p>
        </p:txBody>
      </p:sp>
      <p:sp>
        <p:nvSpPr>
          <p:cNvPr id="5" name="Content Placeholder 4"/>
          <p:cNvSpPr>
            <a:spLocks noGrp="1"/>
          </p:cNvSpPr>
          <p:nvPr>
            <p:ph sz="half" idx="2"/>
          </p:nvPr>
        </p:nvSpPr>
        <p:spPr/>
        <p:txBody>
          <a:bodyPr>
            <a:normAutofit fontScale="92500" lnSpcReduction="20000"/>
          </a:bodyPr>
          <a:lstStyle/>
          <a:p>
            <a:r>
              <a:rPr lang="en-US" dirty="0" smtClean="0">
                <a:hlinkClick r:id="rId5"/>
              </a:rPr>
              <a:t>CFEngine</a:t>
            </a:r>
            <a:endParaRPr lang="en-US" dirty="0" smtClean="0"/>
          </a:p>
          <a:p>
            <a:pPr lvl="1"/>
            <a:r>
              <a:rPr lang="en-US" dirty="0" smtClean="0"/>
              <a:t>IT </a:t>
            </a:r>
            <a:r>
              <a:rPr lang="en-US" dirty="0"/>
              <a:t>infrastructure automation </a:t>
            </a:r>
            <a:r>
              <a:rPr lang="en-US" dirty="0" smtClean="0"/>
              <a:t>framework </a:t>
            </a:r>
          </a:p>
          <a:p>
            <a:pPr lvl="1"/>
            <a:r>
              <a:rPr lang="en-US" dirty="0" smtClean="0"/>
              <a:t>Helps IT </a:t>
            </a:r>
            <a:r>
              <a:rPr lang="en-US" dirty="0"/>
              <a:t>organization manage and understand IT infrastructure throughout its lifecycle. </a:t>
            </a:r>
            <a:endParaRPr lang="en-US" dirty="0" smtClean="0"/>
          </a:p>
          <a:p>
            <a:pPr lvl="1"/>
            <a:r>
              <a:rPr lang="en-US" dirty="0" smtClean="0"/>
              <a:t>Takes </a:t>
            </a:r>
            <a:r>
              <a:rPr lang="en-US" dirty="0"/>
              <a:t>systems from Build to </a:t>
            </a:r>
            <a:r>
              <a:rPr lang="en-US" dirty="0" smtClean="0"/>
              <a:t>Deploy</a:t>
            </a:r>
            <a:r>
              <a:rPr lang="en-US" dirty="0"/>
              <a:t>, Manage and Audit</a:t>
            </a:r>
            <a:r>
              <a:rPr lang="en-US" dirty="0" smtClean="0"/>
              <a:t>.</a:t>
            </a:r>
          </a:p>
          <a:p>
            <a:pPr lvl="1"/>
            <a:r>
              <a:rPr lang="en-US" dirty="0" smtClean="0"/>
              <a:t>Check out some of the online </a:t>
            </a:r>
            <a:r>
              <a:rPr lang="en-US" dirty="0" smtClean="0">
                <a:hlinkClick r:id="rId6"/>
              </a:rPr>
              <a:t>Resources</a:t>
            </a:r>
            <a:r>
              <a:rPr lang="en-US" dirty="0" smtClean="0"/>
              <a:t>	</a:t>
            </a:r>
            <a:endParaRPr lang="en-US" dirty="0"/>
          </a:p>
        </p:txBody>
      </p:sp>
    </p:spTree>
    <p:extLst>
      <p:ext uri="{BB962C8B-B14F-4D97-AF65-F5344CB8AC3E}">
        <p14:creationId xmlns:p14="http://schemas.microsoft.com/office/powerpoint/2010/main" val="337101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is Out There?</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hlinkClick r:id="rId2"/>
              </a:rPr>
              <a:t>AnsibleWorks</a:t>
            </a:r>
            <a:endParaRPr lang="en-US" dirty="0" smtClean="0"/>
          </a:p>
          <a:p>
            <a:pPr lvl="1"/>
            <a:r>
              <a:rPr lang="en-US" dirty="0" smtClean="0"/>
              <a:t>A radically </a:t>
            </a:r>
            <a:r>
              <a:rPr lang="en-US" dirty="0"/>
              <a:t>simple IT orchestration </a:t>
            </a:r>
            <a:r>
              <a:rPr lang="en-US" dirty="0" smtClean="0"/>
              <a:t>engine.</a:t>
            </a:r>
          </a:p>
          <a:p>
            <a:pPr lvl="2"/>
            <a:r>
              <a:rPr lang="en-US" dirty="0"/>
              <a:t>Application Deployment</a:t>
            </a:r>
          </a:p>
          <a:p>
            <a:pPr lvl="2"/>
            <a:r>
              <a:rPr lang="en-US" dirty="0"/>
              <a:t>Configuration Management</a:t>
            </a:r>
          </a:p>
          <a:p>
            <a:pPr lvl="2"/>
            <a:r>
              <a:rPr lang="en-US" dirty="0"/>
              <a:t>Continuous </a:t>
            </a:r>
            <a:r>
              <a:rPr lang="en-US" dirty="0" smtClean="0"/>
              <a:t>Delivery </a:t>
            </a:r>
          </a:p>
          <a:p>
            <a:pPr lvl="1"/>
            <a:r>
              <a:rPr lang="en-US" dirty="0" smtClean="0"/>
              <a:t>Avoid </a:t>
            </a:r>
            <a:r>
              <a:rPr lang="en-US" dirty="0"/>
              <a:t>writing scripts or custom code to deploy and update your </a:t>
            </a:r>
            <a:r>
              <a:rPr lang="en-US" dirty="0" smtClean="0"/>
              <a:t>applications.</a:t>
            </a:r>
          </a:p>
          <a:p>
            <a:pPr lvl="1"/>
            <a:r>
              <a:rPr lang="en-US" dirty="0"/>
              <a:t>A</a:t>
            </a:r>
            <a:r>
              <a:rPr lang="en-US" dirty="0" smtClean="0"/>
              <a:t>utomate </a:t>
            </a:r>
            <a:r>
              <a:rPr lang="en-US" dirty="0"/>
              <a:t>in a language that approaches plain English, using </a:t>
            </a:r>
            <a:r>
              <a:rPr lang="en-US" dirty="0" smtClean="0"/>
              <a:t>SSH.</a:t>
            </a:r>
          </a:p>
          <a:p>
            <a:pPr lvl="1"/>
            <a:r>
              <a:rPr lang="en-US" dirty="0" smtClean="0"/>
              <a:t>Requires </a:t>
            </a:r>
            <a:r>
              <a:rPr lang="en-US" dirty="0"/>
              <a:t>nothing more than a password or SSH key in order to start managing </a:t>
            </a:r>
            <a:r>
              <a:rPr lang="en-US" dirty="0" smtClean="0"/>
              <a:t>systems</a:t>
            </a:r>
          </a:p>
          <a:p>
            <a:pPr lvl="2"/>
            <a:r>
              <a:rPr lang="en-US" dirty="0" smtClean="0"/>
              <a:t>Does </a:t>
            </a:r>
            <a:r>
              <a:rPr lang="en-US" dirty="0"/>
              <a:t>so without installing any agent software</a:t>
            </a:r>
            <a:r>
              <a:rPr lang="en-US" dirty="0" smtClean="0"/>
              <a:t>.</a:t>
            </a:r>
          </a:p>
          <a:p>
            <a:pPr lvl="1"/>
            <a:r>
              <a:rPr lang="en-US" dirty="0" smtClean="0"/>
              <a:t>Works with playbooks </a:t>
            </a:r>
            <a:r>
              <a:rPr lang="en-US" dirty="0"/>
              <a:t>designed to be human-readable and are developed in a basic text language. </a:t>
            </a:r>
            <a:endParaRPr lang="en-US" dirty="0" smtClean="0"/>
          </a:p>
          <a:p>
            <a:pPr lvl="2"/>
            <a:r>
              <a:rPr lang="en-US" dirty="0"/>
              <a:t>Playbooks are expressed in YAML format and have a minimum of syntax. </a:t>
            </a:r>
          </a:p>
        </p:txBody>
      </p:sp>
      <p:sp>
        <p:nvSpPr>
          <p:cNvPr id="4" name="Content Placeholder 3"/>
          <p:cNvSpPr>
            <a:spLocks noGrp="1"/>
          </p:cNvSpPr>
          <p:nvPr>
            <p:ph sz="half" idx="2"/>
          </p:nvPr>
        </p:nvSpPr>
        <p:spPr/>
        <p:txBody>
          <a:bodyPr>
            <a:normAutofit fontScale="77500" lnSpcReduction="20000"/>
          </a:bodyPr>
          <a:lstStyle/>
          <a:p>
            <a:r>
              <a:rPr lang="en-US" dirty="0" smtClean="0">
                <a:hlinkClick r:id="rId3"/>
              </a:rPr>
              <a:t>Bcfg2</a:t>
            </a:r>
            <a:endParaRPr lang="en-US" dirty="0" smtClean="0"/>
          </a:p>
          <a:p>
            <a:pPr lvl="1"/>
            <a:r>
              <a:rPr lang="en-US" dirty="0" smtClean="0"/>
              <a:t>Based </a:t>
            </a:r>
            <a:r>
              <a:rPr lang="en-US" dirty="0"/>
              <a:t>on an operational model in which the specification can be used to validate and optionally change the state of </a:t>
            </a:r>
            <a:r>
              <a:rPr lang="en-US" dirty="0" smtClean="0"/>
              <a:t>clients.</a:t>
            </a:r>
          </a:p>
          <a:p>
            <a:pPr lvl="1"/>
            <a:r>
              <a:rPr lang="en-US" dirty="0" smtClean="0"/>
              <a:t>Client's </a:t>
            </a:r>
            <a:r>
              <a:rPr lang="en-US" dirty="0"/>
              <a:t>response to the specification can also be used to assess the completeness of the specification. </a:t>
            </a:r>
            <a:endParaRPr lang="en-US" dirty="0" smtClean="0"/>
          </a:p>
          <a:p>
            <a:pPr lvl="2"/>
            <a:r>
              <a:rPr lang="en-US" dirty="0" smtClean="0"/>
              <a:t>Using </a:t>
            </a:r>
            <a:r>
              <a:rPr lang="en-US" dirty="0"/>
              <a:t>this feature, Bcfg2 provides an objective measure of how good a job an administrator has done in specifying the configuration of client systems. </a:t>
            </a:r>
            <a:endParaRPr lang="en-US" dirty="0" smtClean="0"/>
          </a:p>
          <a:p>
            <a:pPr lvl="1"/>
            <a:r>
              <a:rPr lang="en-US" dirty="0" smtClean="0"/>
              <a:t>Built </a:t>
            </a:r>
            <a:r>
              <a:rPr lang="en-US" dirty="0"/>
              <a:t>to help administrators construct an accurate, comprehensive specification</a:t>
            </a:r>
            <a:r>
              <a:rPr lang="en-US" dirty="0" smtClean="0"/>
              <a:t>.</a:t>
            </a:r>
          </a:p>
          <a:p>
            <a:pPr lvl="1"/>
            <a:r>
              <a:rPr lang="en-US" dirty="0" smtClean="0"/>
              <a:t>Designed </a:t>
            </a:r>
            <a:r>
              <a:rPr lang="en-US" dirty="0"/>
              <a:t>from the ground up to support gentle reconciliation between the specification and current client states. </a:t>
            </a:r>
            <a:endParaRPr lang="en-US" dirty="0" smtClean="0"/>
          </a:p>
          <a:p>
            <a:pPr lvl="2"/>
            <a:r>
              <a:rPr lang="en-US" dirty="0" smtClean="0"/>
              <a:t>It </a:t>
            </a:r>
            <a:r>
              <a:rPr lang="en-US" dirty="0"/>
              <a:t>is designed to gracefully cope with manual system modifications.</a:t>
            </a:r>
            <a:endParaRPr lang="en-US" dirty="0"/>
          </a:p>
          <a:p>
            <a:pPr lvl="1"/>
            <a:r>
              <a:rPr lang="en-US" dirty="0" smtClean="0">
                <a:hlinkClick r:id="rId4"/>
              </a:rPr>
              <a:t>Getting Started</a:t>
            </a:r>
            <a:endParaRPr lang="en-US" dirty="0"/>
          </a:p>
          <a:p>
            <a:endParaRPr lang="en-US" dirty="0"/>
          </a:p>
        </p:txBody>
      </p:sp>
    </p:spTree>
    <p:extLst>
      <p:ext uri="{BB962C8B-B14F-4D97-AF65-F5344CB8AC3E}">
        <p14:creationId xmlns:p14="http://schemas.microsoft.com/office/powerpoint/2010/main" val="298607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4" name="Text Placeholder 3"/>
          <p:cNvSpPr>
            <a:spLocks noGrp="1"/>
          </p:cNvSpPr>
          <p:nvPr>
            <p:ph type="body" sz="half" idx="2"/>
          </p:nvPr>
        </p:nvSpPr>
        <p:spPr>
          <a:effectLst/>
        </p:spPr>
        <p:txBody>
          <a:bodyPr>
            <a:normAutofit fontScale="92500" lnSpcReduction="10000"/>
          </a:bodyPr>
          <a:lstStyle/>
          <a:p>
            <a:r>
              <a:rPr lang="en-US" dirty="0" smtClean="0"/>
              <a:t>Provide feel free to contact me at the following addresses.</a:t>
            </a:r>
          </a:p>
          <a:p>
            <a:r>
              <a:rPr lang="en-US" dirty="0" smtClean="0">
                <a:effectLst/>
              </a:rPr>
              <a:t>m: </a:t>
            </a:r>
            <a:r>
              <a:rPr lang="en-US" sz="2100" dirty="0">
                <a:hlinkClick r:id="rId2"/>
              </a:rPr>
              <a:t>abernstein@godaddy.com</a:t>
            </a:r>
            <a:endParaRPr lang="en-US" sz="2100" dirty="0"/>
          </a:p>
          <a:p>
            <a:r>
              <a:rPr lang="en-US" dirty="0" smtClean="0">
                <a:effectLst/>
              </a:rPr>
              <a:t>gd_github: </a:t>
            </a:r>
            <a:r>
              <a:rPr lang="en-US" sz="2100" dirty="0">
                <a:hlinkClick r:id="rId3"/>
              </a:rPr>
              <a:t>abernstein</a:t>
            </a:r>
            <a:r>
              <a:rPr lang="en-US" dirty="0" smtClean="0">
                <a:effectLst>
                  <a:innerShdw blurRad="63500" dist="50800" dir="13500000">
                    <a:prstClr val="black">
                      <a:alpha val="50000"/>
                    </a:prstClr>
                  </a:innerShdw>
                </a:effectLst>
                <a:hlinkClick r:id="rId3"/>
              </a:rPr>
              <a:t> </a:t>
            </a:r>
            <a:endParaRPr lang="en-US" dirty="0">
              <a:effectLst>
                <a:innerShdw blurRad="63500" dist="50800" dir="13500000">
                  <a:prstClr val="black">
                    <a:alpha val="50000"/>
                  </a:prstClr>
                </a:innerShdw>
              </a:effectLst>
            </a:endParaRPr>
          </a:p>
          <a:p>
            <a:r>
              <a:rPr lang="en-US" dirty="0" smtClean="0">
                <a:effectLst/>
              </a:rPr>
              <a:t>twitter: </a:t>
            </a:r>
            <a:r>
              <a:rPr lang="en-US" dirty="0">
                <a:hlinkClick r:id="rId4"/>
              </a:rPr>
              <a:t>@</a:t>
            </a:r>
            <a:r>
              <a:rPr lang="en-US" sz="2100" dirty="0">
                <a:hlinkClick r:id="rId4"/>
              </a:rPr>
              <a:t>bernstein_aaron</a:t>
            </a:r>
            <a:endParaRPr lang="en-US" sz="2100" dirty="0"/>
          </a:p>
        </p:txBody>
      </p:sp>
      <p:sp>
        <p:nvSpPr>
          <p:cNvPr id="6" name="Rectangle 5"/>
          <p:cNvSpPr/>
          <p:nvPr/>
        </p:nvSpPr>
        <p:spPr>
          <a:xfrm>
            <a:off x="304800" y="1013439"/>
            <a:ext cx="5444647" cy="3139321"/>
          </a:xfrm>
          <a:prstGeom prst="rect">
            <a:avLst/>
          </a:prstGeom>
        </p:spPr>
        <p:txBody>
          <a:bodyPr wrap="square">
            <a:spAutoFit/>
          </a:bodyPr>
          <a:lstStyle/>
          <a:p>
            <a:r>
              <a:rPr lang="en-US" b="1" dirty="0" smtClean="0">
                <a:solidFill>
                  <a:srgbClr val="404040"/>
                </a:solidFill>
                <a:latin typeface="Arial" panose="020B0604020202020204" pitchFamily="34" charset="0"/>
              </a:rPr>
              <a:t>Thank you! Questions?</a:t>
            </a:r>
          </a:p>
          <a:p>
            <a:endParaRPr lang="en-US" b="1" dirty="0">
              <a:solidFill>
                <a:srgbClr val="404040"/>
              </a:solidFill>
              <a:latin typeface="Arial" panose="020B0604020202020204" pitchFamily="34" charset="0"/>
            </a:endParaRPr>
          </a:p>
          <a:p>
            <a:r>
              <a:rPr lang="en-US" b="1" dirty="0" smtClean="0">
                <a:solidFill>
                  <a:srgbClr val="404040"/>
                </a:solidFill>
                <a:latin typeface="Arial" panose="020B0604020202020204" pitchFamily="34" charset="0"/>
              </a:rPr>
              <a:t>Need </a:t>
            </a:r>
            <a:r>
              <a:rPr lang="en-US" b="1" dirty="0">
                <a:solidFill>
                  <a:srgbClr val="404040"/>
                </a:solidFill>
                <a:latin typeface="Arial" panose="020B0604020202020204" pitchFamily="34" charset="0"/>
              </a:rPr>
              <a:t>additional guidance or reference material?</a:t>
            </a:r>
          </a:p>
          <a:p>
            <a:endParaRPr lang="en-US" dirty="0">
              <a:solidFill>
                <a:srgbClr val="525252"/>
              </a:solidFill>
              <a:latin typeface="Arial" panose="020B0604020202020204" pitchFamily="34" charset="0"/>
            </a:endParaRPr>
          </a:p>
          <a:p>
            <a:r>
              <a:rPr lang="en-US" dirty="0">
                <a:solidFill>
                  <a:srgbClr val="525252"/>
                </a:solidFill>
                <a:latin typeface="Arial" panose="020B0604020202020204" pitchFamily="34" charset="0"/>
              </a:rPr>
              <a:t>Download or print a copy of our </a:t>
            </a:r>
            <a:r>
              <a:rPr lang="en-US" dirty="0">
                <a:solidFill>
                  <a:srgbClr val="1772D3"/>
                </a:solidFill>
                <a:latin typeface="inherit"/>
                <a:hlinkClick r:id="rId5"/>
              </a:rPr>
              <a:t>Core Types Cheat Sheet</a:t>
            </a:r>
            <a:r>
              <a:rPr lang="en-US" dirty="0">
                <a:solidFill>
                  <a:srgbClr val="525252"/>
                </a:solidFill>
                <a:latin typeface="Arial" panose="020B0604020202020204" pitchFamily="34" charset="0"/>
              </a:rPr>
              <a:t> and </a:t>
            </a:r>
            <a:r>
              <a:rPr lang="en-US" dirty="0">
                <a:solidFill>
                  <a:srgbClr val="1772D3"/>
                </a:solidFill>
                <a:latin typeface="inherit"/>
                <a:hlinkClick r:id="rId6"/>
              </a:rPr>
              <a:t>Modules Cheat </a:t>
            </a:r>
            <a:r>
              <a:rPr lang="en-US" dirty="0" smtClean="0">
                <a:solidFill>
                  <a:srgbClr val="1772D3"/>
                </a:solidFill>
                <a:latin typeface="inherit"/>
                <a:hlinkClick r:id="rId6"/>
              </a:rPr>
              <a:t>Sheet</a:t>
            </a:r>
            <a:r>
              <a:rPr lang="en-US" dirty="0">
                <a:solidFill>
                  <a:srgbClr val="525252"/>
                </a:solidFill>
                <a:latin typeface="Arial" panose="020B0604020202020204" pitchFamily="34" charset="0"/>
              </a:rPr>
              <a:t> for fast reference when writing your first manifests.</a:t>
            </a:r>
          </a:p>
          <a:p>
            <a:endParaRPr lang="en-US" dirty="0">
              <a:solidFill>
                <a:srgbClr val="525252"/>
              </a:solidFill>
              <a:latin typeface="Arial" panose="020B0604020202020204" pitchFamily="34" charset="0"/>
            </a:endParaRPr>
          </a:p>
          <a:p>
            <a:r>
              <a:rPr lang="en-US" dirty="0">
                <a:solidFill>
                  <a:srgbClr val="525252"/>
                </a:solidFill>
                <a:latin typeface="Arial" panose="020B0604020202020204" pitchFamily="34" charset="0"/>
              </a:rPr>
              <a:t>Experienced Puppet users spend most of their time in the </a:t>
            </a:r>
            <a:r>
              <a:rPr lang="en-US" dirty="0">
                <a:solidFill>
                  <a:srgbClr val="1772D3"/>
                </a:solidFill>
                <a:latin typeface="inherit"/>
                <a:hlinkClick r:id="rId7"/>
              </a:rPr>
              <a:t>type reference</a:t>
            </a:r>
            <a:r>
              <a:rPr lang="en-US" dirty="0">
                <a:solidFill>
                  <a:srgbClr val="525252"/>
                </a:solidFill>
                <a:latin typeface="Arial" panose="020B0604020202020204" pitchFamily="34" charset="0"/>
              </a:rPr>
              <a:t> and the </a:t>
            </a:r>
            <a:r>
              <a:rPr lang="en-US" dirty="0">
                <a:solidFill>
                  <a:srgbClr val="1772D3"/>
                </a:solidFill>
                <a:latin typeface="inherit"/>
                <a:hlinkClick r:id="rId8"/>
              </a:rPr>
              <a:t>language </a:t>
            </a:r>
            <a:r>
              <a:rPr lang="en-US" dirty="0" smtClean="0">
                <a:solidFill>
                  <a:srgbClr val="1772D3"/>
                </a:solidFill>
                <a:latin typeface="inherit"/>
                <a:hlinkClick r:id="rId8"/>
              </a:rPr>
              <a:t>guide</a:t>
            </a:r>
            <a:r>
              <a:rPr lang="en-US" dirty="0" smtClean="0">
                <a:solidFill>
                  <a:srgbClr val="525252"/>
                </a:solidFill>
                <a:latin typeface="Arial" panose="020B0604020202020204" pitchFamily="34" charset="0"/>
              </a:rPr>
              <a:t>. </a:t>
            </a:r>
            <a:endParaRPr lang="en-US" dirty="0">
              <a:solidFill>
                <a:srgbClr val="525252"/>
              </a:solidFill>
              <a:latin typeface="Arial" panose="020B0604020202020204" pitchFamily="34" charset="0"/>
            </a:endParaRPr>
          </a:p>
          <a:p>
            <a:r>
              <a:rPr lang="en-US" dirty="0">
                <a:solidFill>
                  <a:srgbClr val="525252"/>
                </a:solidFill>
                <a:latin typeface="Arial" panose="020B0604020202020204" pitchFamily="34" charset="0"/>
              </a:rPr>
              <a:t>Get acquainted with them early</a:t>
            </a:r>
            <a:r>
              <a:rPr lang="en-US" dirty="0" smtClean="0">
                <a:solidFill>
                  <a:srgbClr val="525252"/>
                </a:solidFill>
                <a:latin typeface="Arial" panose="020B0604020202020204" pitchFamily="34" charset="0"/>
              </a:rPr>
              <a:t>!</a:t>
            </a:r>
            <a:endParaRPr lang="en-US" dirty="0">
              <a:solidFill>
                <a:srgbClr val="525252"/>
              </a:solidFill>
              <a:latin typeface="Arial" panose="020B0604020202020204" pitchFamily="34" charset="0"/>
            </a:endParaRPr>
          </a:p>
        </p:txBody>
      </p:sp>
    </p:spTree>
    <p:extLst>
      <p:ext uri="{BB962C8B-B14F-4D97-AF65-F5344CB8AC3E}">
        <p14:creationId xmlns:p14="http://schemas.microsoft.com/office/powerpoint/2010/main" val="3822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(Documentation)</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hlinkClick r:id="rId3"/>
              </a:rPr>
              <a:t>Official Site</a:t>
            </a:r>
            <a:endParaRPr lang="en-US" dirty="0"/>
          </a:p>
          <a:p>
            <a:r>
              <a:rPr lang="en-US" dirty="0">
                <a:hlinkClick r:id="rId4"/>
              </a:rPr>
              <a:t>Download Learning Puppet VM</a:t>
            </a:r>
            <a:endParaRPr lang="en-US" dirty="0"/>
          </a:p>
          <a:p>
            <a:r>
              <a:rPr lang="en-US" dirty="0">
                <a:hlinkClick r:id="rId5"/>
              </a:rPr>
              <a:t>Learning Guide</a:t>
            </a:r>
            <a:endParaRPr lang="en-US" dirty="0"/>
          </a:p>
          <a:p>
            <a:r>
              <a:rPr lang="en-US" dirty="0">
                <a:hlinkClick r:id="rId6"/>
              </a:rPr>
              <a:t>Style </a:t>
            </a:r>
            <a:r>
              <a:rPr lang="en-US" dirty="0" smtClean="0">
                <a:hlinkClick r:id="rId6"/>
              </a:rPr>
              <a:t>Guide</a:t>
            </a:r>
            <a:endParaRPr lang="en-US" dirty="0" smtClean="0"/>
          </a:p>
          <a:p>
            <a:r>
              <a:rPr lang="en-US" dirty="0" smtClean="0">
                <a:hlinkClick r:id="rId7"/>
              </a:rPr>
              <a:t>Glossary</a:t>
            </a:r>
            <a:endParaRPr lang="en-US" dirty="0" smtClean="0"/>
          </a:p>
          <a:p>
            <a:r>
              <a:rPr lang="en-US" dirty="0" smtClean="0">
                <a:hlinkClick r:id="rId8"/>
              </a:rPr>
              <a:t>Modules Documentation</a:t>
            </a:r>
            <a:endParaRPr lang="en-US" dirty="0" smtClean="0"/>
          </a:p>
          <a:p>
            <a:r>
              <a:rPr lang="en-US" dirty="0" smtClean="0">
                <a:hlinkClick r:id="rId9"/>
              </a:rPr>
              <a:t>Puppet Patterns</a:t>
            </a:r>
            <a:endParaRPr lang="en-US" dirty="0" smtClean="0"/>
          </a:p>
          <a:p>
            <a:r>
              <a:rPr lang="en-US" dirty="0">
                <a:hlinkClick r:id="rId10"/>
              </a:rPr>
              <a:t>Beginners Guide to </a:t>
            </a:r>
            <a:r>
              <a:rPr lang="en-US" dirty="0" smtClean="0">
                <a:hlinkClick r:id="rId10"/>
              </a:rPr>
              <a:t>Modules</a:t>
            </a:r>
            <a:endParaRPr lang="en-US" dirty="0" smtClean="0"/>
          </a:p>
          <a:p>
            <a:r>
              <a:rPr lang="en-US" dirty="0" smtClean="0">
                <a:hlinkClick r:id="rId11"/>
              </a:rPr>
              <a:t>Puppet 2.7.x Reference Manual</a:t>
            </a:r>
            <a:endParaRPr lang="en-US" dirty="0"/>
          </a:p>
          <a:p>
            <a:endParaRPr lang="en-US" dirty="0" smtClean="0"/>
          </a:p>
        </p:txBody>
      </p:sp>
      <p:sp>
        <p:nvSpPr>
          <p:cNvPr id="4" name="Content Placeholder 3"/>
          <p:cNvSpPr>
            <a:spLocks noGrp="1"/>
          </p:cNvSpPr>
          <p:nvPr>
            <p:ph sz="half" idx="2"/>
          </p:nvPr>
        </p:nvSpPr>
        <p:spPr/>
        <p:txBody>
          <a:bodyPr>
            <a:normAutofit fontScale="92500" lnSpcReduction="10000"/>
          </a:bodyPr>
          <a:lstStyle/>
          <a:p>
            <a:r>
              <a:rPr lang="en-US" dirty="0" smtClean="0">
                <a:hlinkClick r:id="rId12"/>
              </a:rPr>
              <a:t>Writing </a:t>
            </a:r>
            <a:r>
              <a:rPr lang="en-US" dirty="0">
                <a:hlinkClick r:id="rId12"/>
              </a:rPr>
              <a:t>Custom Types</a:t>
            </a:r>
            <a:endParaRPr lang="en-US" dirty="0">
              <a:hlinkClick r:id="rId13"/>
            </a:endParaRPr>
          </a:p>
          <a:p>
            <a:r>
              <a:rPr lang="en-US" dirty="0">
                <a:hlinkClick r:id="rId14"/>
              </a:rPr>
              <a:t>Puppet </a:t>
            </a:r>
            <a:r>
              <a:rPr lang="en-US" dirty="0" smtClean="0">
                <a:hlinkClick r:id="rId14"/>
              </a:rPr>
              <a:t>Forge</a:t>
            </a:r>
            <a:endParaRPr lang="en-US" dirty="0" smtClean="0"/>
          </a:p>
          <a:p>
            <a:r>
              <a:rPr lang="en-US" dirty="0" smtClean="0">
                <a:hlinkClick r:id="rId15"/>
              </a:rPr>
              <a:t>PuppetLabs Github</a:t>
            </a:r>
            <a:endParaRPr lang="en-US" dirty="0"/>
          </a:p>
          <a:p>
            <a:pPr marL="274320" lvl="3" indent="-274320">
              <a:spcBef>
                <a:spcPts val="1800"/>
              </a:spcBef>
            </a:pPr>
            <a:r>
              <a:rPr lang="en-US" sz="2400" dirty="0">
                <a:hlinkClick r:id="rId16"/>
              </a:rPr>
              <a:t>Puppet Standard Module Initiative</a:t>
            </a:r>
            <a:endParaRPr lang="en-US" sz="2400" dirty="0"/>
          </a:p>
          <a:p>
            <a:pPr marL="274320" lvl="3" indent="-274320">
              <a:spcBef>
                <a:spcPts val="1800"/>
              </a:spcBef>
            </a:pPr>
            <a:r>
              <a:rPr lang="en-US" sz="2400" dirty="0">
                <a:hlinkClick r:id="rId17"/>
              </a:rPr>
              <a:t>Git Workflow and Puppet </a:t>
            </a:r>
            <a:r>
              <a:rPr lang="en-US" sz="2400" dirty="0" smtClean="0">
                <a:hlinkClick r:id="rId17"/>
              </a:rPr>
              <a:t>Environments</a:t>
            </a:r>
            <a:endParaRPr lang="en-US" sz="2400" dirty="0" smtClean="0"/>
          </a:p>
          <a:p>
            <a:pPr marL="274320" lvl="3" indent="-274320">
              <a:spcBef>
                <a:spcPts val="1800"/>
              </a:spcBef>
            </a:pPr>
            <a:r>
              <a:rPr lang="en-US" sz="2400" dirty="0">
                <a:hlinkClick r:id="rId18"/>
              </a:rPr>
              <a:t>Why Puppet Should Manage Your </a:t>
            </a:r>
            <a:r>
              <a:rPr lang="en-US" sz="2400" dirty="0" smtClean="0">
                <a:hlinkClick r:id="rId18"/>
              </a:rPr>
              <a:t>Infrastructure</a:t>
            </a:r>
            <a:endParaRPr lang="en-US" sz="2400" dirty="0" smtClean="0"/>
          </a:p>
          <a:p>
            <a:pPr marL="274320" lvl="3" indent="-274320">
              <a:spcBef>
                <a:spcPts val="1800"/>
              </a:spcBef>
            </a:pPr>
            <a:r>
              <a:rPr lang="en-US" sz="2400" dirty="0" smtClean="0">
                <a:hlinkClick r:id="rId19"/>
              </a:rPr>
              <a:t>Mcollective</a:t>
            </a:r>
            <a:endParaRPr lang="en-US" sz="2400" dirty="0" smtClean="0"/>
          </a:p>
          <a:p>
            <a:pPr marL="274320" lvl="3" indent="-274320">
              <a:spcBef>
                <a:spcPts val="1800"/>
              </a:spcBef>
            </a:pPr>
            <a:r>
              <a:rPr lang="en-US" sz="2400" dirty="0" smtClean="0">
                <a:hlinkClick r:id="rId20"/>
              </a:rPr>
              <a:t>Scaling Recommendations</a:t>
            </a:r>
            <a:endParaRPr lang="en-US" sz="2400" dirty="0"/>
          </a:p>
          <a:p>
            <a:pPr marL="274320" lvl="3" indent="-274320">
              <a:spcBef>
                <a:spcPts val="1800"/>
              </a:spcBef>
            </a:pPr>
            <a:endParaRPr lang="en-US" sz="2400" dirty="0"/>
          </a:p>
        </p:txBody>
      </p:sp>
    </p:spTree>
    <p:extLst>
      <p:ext uri="{BB962C8B-B14F-4D97-AF65-F5344CB8AC3E}">
        <p14:creationId xmlns:p14="http://schemas.microsoft.com/office/powerpoint/2010/main" val="42353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a:t>
            </a:r>
            <a:r>
              <a:rPr lang="en-US" dirty="0"/>
              <a:t>Presentations</a:t>
            </a:r>
            <a:r>
              <a:rPr lang="en-US" dirty="0" smtClean="0"/>
              <a:t>)</a:t>
            </a:r>
            <a:endParaRPr lang="en-US" dirty="0"/>
          </a:p>
        </p:txBody>
      </p:sp>
      <p:sp>
        <p:nvSpPr>
          <p:cNvPr id="3" name="Content Placeholder 2"/>
          <p:cNvSpPr>
            <a:spLocks noGrp="1"/>
          </p:cNvSpPr>
          <p:nvPr>
            <p:ph sz="half" idx="1"/>
          </p:nvPr>
        </p:nvSpPr>
        <p:spPr/>
        <p:txBody>
          <a:bodyPr>
            <a:normAutofit/>
          </a:bodyPr>
          <a:lstStyle/>
          <a:p>
            <a:r>
              <a:rPr lang="en-US" dirty="0" smtClean="0">
                <a:hlinkClick r:id="rId3"/>
              </a:rPr>
              <a:t>Slideshare </a:t>
            </a:r>
            <a:r>
              <a:rPr lang="en-US" dirty="0">
                <a:hlinkClick r:id="rId3"/>
              </a:rPr>
              <a:t>- Puppetlabs</a:t>
            </a:r>
            <a:endParaRPr lang="en-US" dirty="0"/>
          </a:p>
          <a:p>
            <a:r>
              <a:rPr lang="en-US" dirty="0">
                <a:hlinkClick r:id="rId4"/>
              </a:rPr>
              <a:t>Slideshare - PuppetConf 2013</a:t>
            </a:r>
            <a:endParaRPr lang="en-US" dirty="0"/>
          </a:p>
          <a:p>
            <a:r>
              <a:rPr lang="en-US" dirty="0">
                <a:hlinkClick r:id="rId5"/>
              </a:rPr>
              <a:t>PuppetLabs - Roles/Profiles</a:t>
            </a:r>
            <a:endParaRPr lang="en-US" dirty="0"/>
          </a:p>
          <a:p>
            <a:r>
              <a:rPr lang="en-US" dirty="0" smtClean="0">
                <a:hlinkClick r:id="rId6"/>
              </a:rPr>
              <a:t>Puppet and Windows</a:t>
            </a:r>
            <a:endParaRPr lang="en-US" dirty="0" smtClean="0"/>
          </a:p>
          <a:p>
            <a:r>
              <a:rPr lang="en-US" dirty="0">
                <a:hlinkClick r:id="rId7"/>
              </a:rPr>
              <a:t>Getting Started with the Learning Puppet </a:t>
            </a:r>
            <a:r>
              <a:rPr lang="en-US" dirty="0" smtClean="0">
                <a:hlinkClick r:id="rId7"/>
              </a:rPr>
              <a:t>VM</a:t>
            </a:r>
            <a:endParaRPr lang="en-US" dirty="0"/>
          </a:p>
        </p:txBody>
      </p:sp>
      <p:sp>
        <p:nvSpPr>
          <p:cNvPr id="4" name="Content Placeholder 3"/>
          <p:cNvSpPr>
            <a:spLocks noGrp="1"/>
          </p:cNvSpPr>
          <p:nvPr>
            <p:ph sz="half" idx="2"/>
          </p:nvPr>
        </p:nvSpPr>
        <p:spPr/>
        <p:txBody>
          <a:bodyPr>
            <a:normAutofit/>
          </a:bodyPr>
          <a:lstStyle/>
          <a:p>
            <a:r>
              <a:rPr lang="en-US" dirty="0" smtClean="0">
                <a:hlinkClick r:id="rId8"/>
              </a:rPr>
              <a:t>What’s </a:t>
            </a:r>
            <a:r>
              <a:rPr lang="en-US" dirty="0">
                <a:hlinkClick r:id="rId8"/>
              </a:rPr>
              <a:t>New and Awesome in Puppet Enterprise 3</a:t>
            </a:r>
            <a:endParaRPr lang="en-US" dirty="0"/>
          </a:p>
          <a:p>
            <a:r>
              <a:rPr lang="en-US" dirty="0">
                <a:hlinkClick r:id="rId9"/>
              </a:rPr>
              <a:t>Introduction to Mcollective</a:t>
            </a:r>
            <a:endParaRPr lang="en-US" dirty="0"/>
          </a:p>
          <a:p>
            <a:r>
              <a:rPr lang="en-US" dirty="0">
                <a:hlinkClick r:id="rId10"/>
              </a:rPr>
              <a:t>Troubleshooting the Puppet Enterprise </a:t>
            </a:r>
            <a:r>
              <a:rPr lang="en-US" dirty="0" smtClean="0">
                <a:hlinkClick r:id="rId10"/>
              </a:rPr>
              <a:t>Stack</a:t>
            </a:r>
            <a:endParaRPr lang="en-US" dirty="0"/>
          </a:p>
        </p:txBody>
      </p:sp>
    </p:spTree>
    <p:extLst>
      <p:ext uri="{BB962C8B-B14F-4D97-AF65-F5344CB8AC3E}">
        <p14:creationId xmlns:p14="http://schemas.microsoft.com/office/powerpoint/2010/main" val="390985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Symbiosis Between Departments</a:t>
            </a:r>
            <a:endParaRPr lang="en-US" dirty="0"/>
          </a:p>
        </p:txBody>
      </p:sp>
      <p:graphicFrame>
        <p:nvGraphicFramePr>
          <p:cNvPr id="3" name="Diagram 2"/>
          <p:cNvGraphicFramePr/>
          <p:nvPr>
            <p:extLst/>
          </p:nvPr>
        </p:nvGraphicFramePr>
        <p:xfrm>
          <a:off x="3568062" y="1857984"/>
          <a:ext cx="5055876" cy="4659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461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Symbiosis In The Natural World</a:t>
            </a:r>
            <a:endParaRPr lang="en-US" dirty="0"/>
          </a:p>
        </p:txBody>
      </p:sp>
      <p:pic>
        <p:nvPicPr>
          <p:cNvPr id="2050" name="Picture 2" descr="http://upload.wikimedia.org/wikipedia/commons/7/70/Common_clownfish_curves_dnsmp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502" y="2904086"/>
            <a:ext cx="1958780" cy="14690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edquest.ca/notesimages/mutualism3wa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0340" y="1836658"/>
            <a:ext cx="2910191" cy="21949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biologyreference.com/images/biol_04_img043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9559" y="4192015"/>
            <a:ext cx="2736848" cy="21704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atic.ddmcdn.com/gif/symbiosis-ox.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597" y="4551592"/>
            <a:ext cx="3337464" cy="221107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ichef.bbci.co.uk/naturelibrary/images/ic/credit/640x395/s/sy/symbiosis/symbiosis_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1872" y="2043601"/>
            <a:ext cx="2907623" cy="17945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pixelcurse.com/wp-content/uploads/2011/01/mutualism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1876" y="4423365"/>
            <a:ext cx="2564148" cy="170772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a66c7b.medialib.glogster.com/media/bd/bd4afcf3544d6683cc67d6b8539b830cd342a5de1a66e83a9f1c072e48071c85/crocodile-plover-jpg.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5896" y="4548960"/>
            <a:ext cx="2833791" cy="197037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media-cache-ak0.pinimg.com/236x/eb/69/15/eb6915b18ff09ed61fc775cc5c47e61f.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3127" y="1821794"/>
            <a:ext cx="224790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90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Happiness Scale Based on The OSI Model Responsibilities</a:t>
            </a:r>
            <a:endParaRPr lang="en-US" dirty="0"/>
          </a:p>
        </p:txBody>
      </p:sp>
      <p:pic>
        <p:nvPicPr>
          <p:cNvPr id="2054" name="Picture 6" descr="http://www.telecommunications-tutorials.com/images/tutorial-osi-7-layer-model.gif"/>
          <p:cNvPicPr>
            <a:picLocks noGrp="1" noChangeAspect="1" noChangeArrowheads="1"/>
          </p:cNvPicPr>
          <p:nvPr>
            <p:ph idx="1"/>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5762" y="1987550"/>
            <a:ext cx="5923476" cy="44831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10158884" y="1987550"/>
            <a:ext cx="0" cy="44831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5400000">
            <a:off x="9318401" y="3781007"/>
            <a:ext cx="2401444" cy="707886"/>
          </a:xfrm>
          <a:prstGeom prst="rect">
            <a:avLst/>
          </a:prstGeom>
          <a:noFill/>
        </p:spPr>
        <p:txBody>
          <a:bodyPr wrap="square" rtlCol="0">
            <a:spAutoFit/>
          </a:bodyPr>
          <a:lstStyle/>
          <a:p>
            <a:r>
              <a:rPr lang="en-US" sz="4000" dirty="0" smtClean="0">
                <a:solidFill>
                  <a:srgbClr val="1BDCFF"/>
                </a:solidFill>
              </a:rPr>
              <a:t>Happiness</a:t>
            </a:r>
            <a:endParaRPr lang="en-US" sz="4000" dirty="0">
              <a:solidFill>
                <a:srgbClr val="1BDCFF"/>
              </a:solidFill>
            </a:endParaRPr>
          </a:p>
        </p:txBody>
      </p:sp>
    </p:spTree>
    <p:extLst>
      <p:ext uri="{BB962C8B-B14F-4D97-AF65-F5344CB8AC3E}">
        <p14:creationId xmlns:p14="http://schemas.microsoft.com/office/powerpoint/2010/main" val="1694317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Synergy Between Departments</a:t>
            </a:r>
            <a:endParaRPr lang="en-US" dirty="0"/>
          </a:p>
        </p:txBody>
      </p:sp>
      <p:pic>
        <p:nvPicPr>
          <p:cNvPr id="9218" name="Picture 2" descr="File:Devop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828800"/>
            <a:ext cx="3810000" cy="3619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70051" y="5671945"/>
            <a:ext cx="3651897" cy="369332"/>
          </a:xfrm>
          <a:prstGeom prst="rect">
            <a:avLst/>
          </a:prstGeom>
        </p:spPr>
        <p:txBody>
          <a:bodyPr wrap="none">
            <a:spAutoFit/>
          </a:bodyPr>
          <a:lstStyle/>
          <a:p>
            <a:r>
              <a:rPr lang="en-US" dirty="0">
                <a:hlinkClick r:id="rId4"/>
              </a:rPr>
              <a:t>http://en.wikipedia.org/wiki/DevOps</a:t>
            </a:r>
            <a:endParaRPr lang="en-US" dirty="0"/>
          </a:p>
        </p:txBody>
      </p:sp>
    </p:spTree>
    <p:extLst>
      <p:ext uri="{BB962C8B-B14F-4D97-AF65-F5344CB8AC3E}">
        <p14:creationId xmlns:p14="http://schemas.microsoft.com/office/powerpoint/2010/main" val="125430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ireframe Building 16x9">
  <a:themeElements>
    <a:clrScheme name="Custom 3">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1EF0E57-12D2-4B54-A790-AA6D167593A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0</TotalTime>
  <Words>4865</Words>
  <Application>Microsoft Office PowerPoint</Application>
  <PresentationFormat>Widescreen</PresentationFormat>
  <Paragraphs>715</Paragraphs>
  <Slides>55</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 Unicode MS</vt:lpstr>
      <vt:lpstr>Arial</vt:lpstr>
      <vt:lpstr>Calibri</vt:lpstr>
      <vt:lpstr>Consolas</vt:lpstr>
      <vt:lpstr>Courier New</vt:lpstr>
      <vt:lpstr>inherit</vt:lpstr>
      <vt:lpstr>Lucida Grande</vt:lpstr>
      <vt:lpstr>Wireframe Building 16x9</vt:lpstr>
      <vt:lpstr>Puppet</vt:lpstr>
      <vt:lpstr>Introduction</vt:lpstr>
      <vt:lpstr>Presentation Styles &amp; disclaimers</vt:lpstr>
      <vt:lpstr>Surface level - Conceptual</vt:lpstr>
      <vt:lpstr>Our Product and Services</vt:lpstr>
      <vt:lpstr>Symbiosis Between Departments</vt:lpstr>
      <vt:lpstr>Symbiosis In The Natural World</vt:lpstr>
      <vt:lpstr>Happiness Scale Based on The OSI Model Responsibilities</vt:lpstr>
      <vt:lpstr>Synergy Between Departments</vt:lpstr>
      <vt:lpstr>System Administration Eco-System</vt:lpstr>
      <vt:lpstr>What is Configuration Management?</vt:lpstr>
      <vt:lpstr>What is Puppet?</vt:lpstr>
      <vt:lpstr>Who Uses Puppet?</vt:lpstr>
      <vt:lpstr>Who ELSE Uses Puppet?</vt:lpstr>
      <vt:lpstr>Key Benefits of Using Puppet</vt:lpstr>
      <vt:lpstr>Seeing the Trees,  Through the Forest</vt:lpstr>
      <vt:lpstr>Puppet Directory structure</vt:lpstr>
      <vt:lpstr>Puppet Deployment Models</vt:lpstr>
      <vt:lpstr>Design Pattern: Node/Role/Profiles/Modules/Resources</vt:lpstr>
      <vt:lpstr>Naming Conventions</vt:lpstr>
      <vt:lpstr>Puppet Configuration Run Diagram</vt:lpstr>
      <vt:lpstr>Puppet Environments</vt:lpstr>
      <vt:lpstr>Puppet Facts &amp; Using Facter</vt:lpstr>
      <vt:lpstr>Puppet Configuration Run Diagram</vt:lpstr>
      <vt:lpstr>Compilation of the Catalog</vt:lpstr>
      <vt:lpstr>Puppet Manifests</vt:lpstr>
      <vt:lpstr>Variables &amp; Scope</vt:lpstr>
      <vt:lpstr>Design pattern: Package/File/Service</vt:lpstr>
      <vt:lpstr>Defining Classes</vt:lpstr>
      <vt:lpstr>Declaring Classes</vt:lpstr>
      <vt:lpstr>Class Structure</vt:lpstr>
      <vt:lpstr>Puppet Relationships</vt:lpstr>
      <vt:lpstr>Puppet Resources</vt:lpstr>
      <vt:lpstr>Puppet Resource Chaining</vt:lpstr>
      <vt:lpstr>Virtual Resource Declarations</vt:lpstr>
      <vt:lpstr>Exported Resource Declarations</vt:lpstr>
      <vt:lpstr>Organizing &amp; Referencing Files</vt:lpstr>
      <vt:lpstr>Puppet Templates</vt:lpstr>
      <vt:lpstr>ERB Templating Language</vt:lpstr>
      <vt:lpstr>Puppet Configuration Run Diagram</vt:lpstr>
      <vt:lpstr>PuppetDB</vt:lpstr>
      <vt:lpstr>Puppet Reporting and Logs</vt:lpstr>
      <vt:lpstr>Puppet stand-alone Mode</vt:lpstr>
      <vt:lpstr>A Layer of abstraction</vt:lpstr>
      <vt:lpstr>External Node Classifier (ENC)</vt:lpstr>
      <vt:lpstr>What is Hiera?</vt:lpstr>
      <vt:lpstr>Hiera Variables</vt:lpstr>
      <vt:lpstr>Lookup Variables in HiERA</vt:lpstr>
      <vt:lpstr>Wait, When you said Puppet, I thought you Meant…</vt:lpstr>
      <vt:lpstr>Live Demo</vt:lpstr>
      <vt:lpstr>What Other Configuration Management Systems are out There?</vt:lpstr>
      <vt:lpstr>What Else is Out There?</vt:lpstr>
      <vt:lpstr>Contact Information</vt:lpstr>
      <vt:lpstr>Resources (Documentation)</vt:lpstr>
      <vt:lpstr>Resources (Presentations)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2013-08-28T04:22:51Z</dcterms:created>
  <dcterms:modified xsi:type="dcterms:W3CDTF">2013-09-26T20:38:07Z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TC030310279991</vt:lpwstr>
  </property>
</Properties>
</file>